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83"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5143500" type="screen16x9"/>
  <p:notesSz cx="6858000" cy="9144000"/>
  <p:embeddedFontLst>
    <p:embeddedFont>
      <p:font typeface="Amatic SC" panose="00000500000000000000" pitchFamily="2" charset="-79"/>
      <p:regular r:id="rId31"/>
      <p:bold r:id="rId32"/>
    </p:embeddedFont>
    <p:embeddedFont>
      <p:font typeface="David" panose="020E0502060401010101" pitchFamily="34" charset="-79"/>
      <p:regular r:id="rId33"/>
      <p:bold r:id="rId34"/>
    </p:embeddedFont>
    <p:embeddedFont>
      <p:font typeface="Source Code Pro" panose="020B0509030403020204" pitchFamily="49"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91"/>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he.wikipedia.org/wiki/1939" TargetMode="External"/><Relationship Id="rId13" Type="http://schemas.openxmlformats.org/officeDocument/2006/relationships/hyperlink" Target="https://he.wikipedia.org/wiki/%D7%91%D7%A8%D7%99%D7%98%D7%A0%D7%99%D7%94" TargetMode="External"/><Relationship Id="rId18" Type="http://schemas.openxmlformats.org/officeDocument/2006/relationships/hyperlink" Target="https://he.wikipedia.org/wiki/%D7%94%D7%94%D7%AA%D7%A7%D7%A4%D7%94_%D7%A2%D7%9C_%D7%AA%D7%97%D7%A0%D7%AA_%D7%94%D7%A8%D7%93%D7%99%D7%95_%D7%91%D7%92%D7%9C%D7%99%D7%99%D7%91%D7%99%D7%A5" TargetMode="External"/><Relationship Id="rId26" Type="http://schemas.openxmlformats.org/officeDocument/2006/relationships/hyperlink" Target="https://he.wikipedia.org/wiki/%D7%94%D7%99%D7%A1%D7%98%D7%95%D7%A8%D7%99%D7%94_%D7%A9%D7%9C_%D7%A4%D7%95%D7%9C%D7%99%D7%9F:_%D7%94%D7%A8%D7%A4%D7%95%D7%91%D7%9C%D7%99%D7%A7%D7%94_%D7%94%D7%A9%D7%A0%D7%99%D7%99%D7%94" TargetMode="External"/><Relationship Id="rId3" Type="http://schemas.openxmlformats.org/officeDocument/2006/relationships/hyperlink" Target="https://he.wikipedia.org/wiki/%D7%92%D7%A8%D7%9E%D7%A0%D7%99%D7%94_%D7%94%D7%A0%D7%90%D7%A6%D7%99%D7%AA" TargetMode="External"/><Relationship Id="rId21" Type="http://schemas.openxmlformats.org/officeDocument/2006/relationships/hyperlink" Target="https://he.wikipedia.org/wiki/%D7%94%D7%A6%D7%91%D7%90_%D7%94%D7%90%D7%93%D7%95%D7%9D" TargetMode="External"/><Relationship Id="rId7" Type="http://schemas.openxmlformats.org/officeDocument/2006/relationships/hyperlink" Target="https://he.wikipedia.org/wiki/1_%D7%91%D7%A1%D7%A4%D7%98%D7%9E%D7%91%D7%A8" TargetMode="External"/><Relationship Id="rId12" Type="http://schemas.openxmlformats.org/officeDocument/2006/relationships/hyperlink" Target="https://he.wikipedia.org/wiki/%D7%94%D7%96%D7%99%D7%A8%D7%94_%D7%94%D7%90%D7%99%D7%A8%D7%95%D7%A4%D7%99%D7%AA:_1939%E2%80%931941" TargetMode="External"/><Relationship Id="rId17" Type="http://schemas.openxmlformats.org/officeDocument/2006/relationships/hyperlink" Target="https://he.wikipedia.org/wiki/%D7%94%D7%9E%D7%9C%D7%97%D7%9E%D7%94_%D7%94%D7%9E%D7%93%D7%95%D7%9E%D7%94" TargetMode="External"/><Relationship Id="rId25" Type="http://schemas.openxmlformats.org/officeDocument/2006/relationships/hyperlink" Target="https://he.wikipedia.org/wiki/1944" TargetMode="External"/><Relationship Id="rId2" Type="http://schemas.openxmlformats.org/officeDocument/2006/relationships/slide" Target="../slides/slide2.xml"/><Relationship Id="rId16" Type="http://schemas.openxmlformats.org/officeDocument/2006/relationships/hyperlink" Target="https://he.wikipedia.org/wiki/3_%D7%91%D7%A1%D7%A4%D7%98%D7%9E%D7%91%D7%A8" TargetMode="External"/><Relationship Id="rId20" Type="http://schemas.openxmlformats.org/officeDocument/2006/relationships/hyperlink" Target="https://he.wikipedia.org/wiki/17_%D7%91%D7%A1%D7%A4%D7%98%D7%9E%D7%91%D7%A8" TargetMode="External"/><Relationship Id="rId1" Type="http://schemas.openxmlformats.org/officeDocument/2006/relationships/notesMaster" Target="../notesMasters/notesMaster1.xml"/><Relationship Id="rId6" Type="http://schemas.openxmlformats.org/officeDocument/2006/relationships/hyperlink" Target="https://he.wikipedia.org/wiki/%D7%9E%D7%9C%D7%97%D7%9E%D7%AA_%D7%94%D7%A2%D7%95%D7%9C%D7%9D_%D7%94%D7%A9%D7%A0%D7%99%D7%99%D7%94" TargetMode="External"/><Relationship Id="rId11" Type="http://schemas.openxmlformats.org/officeDocument/2006/relationships/hyperlink" Target="https://he.wikipedia.org/wiki/%D7%A4%D7%95%D7%9C%D7%99%D7%9F" TargetMode="External"/><Relationship Id="rId24" Type="http://schemas.openxmlformats.org/officeDocument/2006/relationships/hyperlink" Target="https://he.wikipedia.org/wiki/%D7%9E%D7%91%D7%A6%D7%A2_%D7%91%D7%A8%D7%91%D7%A8%D7%95%D7%A1%D7%94" TargetMode="External"/><Relationship Id="rId5" Type="http://schemas.openxmlformats.org/officeDocument/2006/relationships/hyperlink" Target="https://he.wikipedia.org/wiki/%D7%A4%D7%95%D7%9C%D7%99%D7%9F_%D7%91%D7%9E%D7%9C%D7%97%D7%9E%D7%AA_%D7%94%D7%A2%D7%95%D7%9C%D7%9D_%D7%94%D7%A9%D7%A0%D7%99%D7%99%D7%94" TargetMode="External"/><Relationship Id="rId15" Type="http://schemas.openxmlformats.org/officeDocument/2006/relationships/hyperlink" Target="https://he.wikipedia.org/wiki/%D7%94%D7%9B%D7%A8%D7%96%D7%AA_%D7%9E%D7%9C%D7%97%D7%9E%D7%94" TargetMode="External"/><Relationship Id="rId23" Type="http://schemas.openxmlformats.org/officeDocument/2006/relationships/hyperlink" Target="https://he.wikipedia.org/wiki/%D7%A1%D7%95%D7%A8%D7%99%D7%94" TargetMode="External"/><Relationship Id="rId10" Type="http://schemas.openxmlformats.org/officeDocument/2006/relationships/hyperlink" Target="https://he.wikipedia.org/wiki/6_%D7%91%D7%90%D7%95%D7%A7%D7%98%D7%95%D7%91%D7%A8" TargetMode="External"/><Relationship Id="rId19" Type="http://schemas.openxmlformats.org/officeDocument/2006/relationships/hyperlink" Target="https://he.wikipedia.org/w/index.php?title=%D7%A7%D7%A8%D7%91_%D7%A2%D7%9C_%D7%91%D7%96%D7%95%D7%A8%D7%94&amp;action=edit&amp;redlink=1" TargetMode="External"/><Relationship Id="rId4" Type="http://schemas.openxmlformats.org/officeDocument/2006/relationships/hyperlink" Target="https://he.wikipedia.org/wiki/%D7%91%D7%A8%D7%99%D7%AA_%D7%94%D7%9E%D7%95%D7%A2%D7%A6%D7%95%D7%AA" TargetMode="External"/><Relationship Id="rId9" Type="http://schemas.openxmlformats.org/officeDocument/2006/relationships/hyperlink" Target="https://he.wikipedia.org/wiki/%D7%94%D7%A1%D7%9B%D7%9D_%D7%A8%D7%99%D7%91%D7%A0%D7%98%D7%A8%D7%95%D7%A4%E2%80%93%D7%9E%D7%95%D7%9C%D7%95%D7%98%D7%95%D7%91" TargetMode="External"/><Relationship Id="rId14" Type="http://schemas.openxmlformats.org/officeDocument/2006/relationships/hyperlink" Target="https://he.wikipedia.org/wiki/%D7%A6%D7%A8%D7%A4%D7%AA" TargetMode="External"/><Relationship Id="rId22" Type="http://schemas.openxmlformats.org/officeDocument/2006/relationships/hyperlink" Target="https://he.wikipedia.org/wiki/%D7%A8%D7%95%D7%9E%D7%A0%D7%99%D7%94"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e.wikipedia.org/wiki/%D7%9E%D7%A9%D7%98%D7%A8%D7%94_%D7%99%D7%94%D7%95%D7%93%D7%99%D7%A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advashem.org/odot_pdf/Microsoft%20Word%20-%20409.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e.wikipedia.org/wiki/%D7%98%D7%95%D7%A6%27%D7%99%D7%9F"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he.wikipedia.org/wiki/%D7%92%D7%98%D7%95_%D7%9E%D7%99%D7%A0%D7%A1%D7%A7" TargetMode="External"/><Relationship Id="rId4" Type="http://schemas.openxmlformats.org/officeDocument/2006/relationships/hyperlink" Target="https://he.wikipedia.org/wiki/%D7%9C%D7%97%D7%95%D7%95%D7%90"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e.wikipedia.org/wiki/%D7%98%D7%90%22%D7%96"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e.wikipedia.org/wiki/%D7%9E%D7%A9%D7%98%D7%A8%D7%94_%D7%99%D7%94%D7%95%D7%93%D7%99%D7%A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e.wikipedia.org/wiki/%D7%9E%D7%97%D7%A0%D7%94_%D7%94%D7%A9%D7%9E%D7%93%D7%94"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he.wikipedia.org/wiki/%D7%AA%D7%90_%D7%92%D7%96%D7%99%D7%9D"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he.wikipedia.org/wiki/%D7%94%D7%99%D7%95%D7%A2%D7%A5_%D7%94%D7%9E%D7%A9%D7%A4%D7%98%D7%99_%D7%9C%D7%9E%D7%9E%D7%A9%D7%9C%D7%94" TargetMode="External"/><Relationship Id="rId13" Type="http://schemas.openxmlformats.org/officeDocument/2006/relationships/hyperlink" Target="https://he.wikipedia.org/wiki/%D7%91%D7%A0%D7%99%D7%9E%D7%99%D7%9F_%D7%94%D7%9C%D7%95%D7%99" TargetMode="External"/><Relationship Id="rId18" Type="http://schemas.openxmlformats.org/officeDocument/2006/relationships/hyperlink" Target="https://he.wikipedia.org/wiki/%D7%91%D7%99%D7%AA_%D7%94%D7%9E%D7%A9%D7%A4%D7%98_%D7%94%D7%A2%D7%9C%D7%99%D7%95%D7%9F" TargetMode="External"/><Relationship Id="rId3" Type="http://schemas.openxmlformats.org/officeDocument/2006/relationships/hyperlink" Target="https://he.wikipedia.org/wiki/%D7%95%D7%A2%D7%93_%D7%94%D7%A2%D7%96%D7%A8%D7%94_%D7%95%D7%94%D7%94%D7%A6%D7%9C%D7%94_%D7%91%D7%91%D7%95%D7%93%D7%A4%D7%A9%D7%98" TargetMode="External"/><Relationship Id="rId21" Type="http://schemas.openxmlformats.org/officeDocument/2006/relationships/hyperlink" Target="https://he.wikipedia.org/wiki/%D7%A9%D7%9E%D7%A2%D7%95%D7%9F_%D7%90%D7%92%D7%A8%D7%A0%D7%98" TargetMode="External"/><Relationship Id="rId7" Type="http://schemas.openxmlformats.org/officeDocument/2006/relationships/hyperlink" Target="https://he.wikipedia.org/wiki/%D7%9E%D7%9C%D7%9B%D7%99%D7%90%D7%9C_%D7%92%D7%A8%D7%99%D7%A0%D7%95%D7%95%D7%9C%D7%93" TargetMode="External"/><Relationship Id="rId12" Type="http://schemas.openxmlformats.org/officeDocument/2006/relationships/hyperlink" Target="https://he.wikipedia.org/wiki/%D7%A9%D7%95%D7%90%D7%AA_%D7%99%D7%94%D7%95%D7%93%D7%99_%D7%94%D7%95%D7%A0%D7%92%D7%A8%D7%99%D7%94" TargetMode="External"/><Relationship Id="rId17" Type="http://schemas.openxmlformats.org/officeDocument/2006/relationships/hyperlink" Target="https://he.wikipedia.org/wiki/%D7%A4%D7%A1%D7%A7_%D7%93%D7%99%D7%9F" TargetMode="External"/><Relationship Id="rId2" Type="http://schemas.openxmlformats.org/officeDocument/2006/relationships/slide" Target="../slides/slide26.xml"/><Relationship Id="rId16" Type="http://schemas.openxmlformats.org/officeDocument/2006/relationships/hyperlink" Target="https://he.wikipedia.org/wiki/%D7%A2%D7%A8%D7%A2%D7%95%D7%A8" TargetMode="External"/><Relationship Id="rId20" Type="http://schemas.openxmlformats.org/officeDocument/2006/relationships/hyperlink" Target="https://he.wikipedia.org/wiki/%D7%9E%D7%A9%D7%A4%D7%98%D7%99_%D7%A0%D7%99%D7%A8%D7%A0%D7%91%D7%A8%D7%92" TargetMode="External"/><Relationship Id="rId1" Type="http://schemas.openxmlformats.org/officeDocument/2006/relationships/notesMaster" Target="../notesMasters/notesMaster1.xml"/><Relationship Id="rId6" Type="http://schemas.openxmlformats.org/officeDocument/2006/relationships/hyperlink" Target="https://he.wikipedia.org/wiki/%D7%A2%D7%99%D7%AA%D7%95%D7%A0%D7%90%D7%99" TargetMode="External"/><Relationship Id="rId11" Type="http://schemas.openxmlformats.org/officeDocument/2006/relationships/hyperlink" Target="https://he.wikipedia.org/wiki/%D7%97%D7%95%D7%A7_%D7%90%D7%99%D7%A1%D7%95%D7%A8_%D7%9C%D7%A9%D7%95%D7%9F_%D7%94%D7%A8%D7%A2" TargetMode="External"/><Relationship Id="rId5" Type="http://schemas.openxmlformats.org/officeDocument/2006/relationships/hyperlink" Target="https://he.wikipedia.org/wiki/%D7%A8%D7%9B%D7%91%D7%AA_%D7%A7%D7%A1%D7%98%D7%A0%D7%A8" TargetMode="External"/><Relationship Id="rId15" Type="http://schemas.openxmlformats.org/officeDocument/2006/relationships/hyperlink" Target="https://he.wikipedia.org/wiki/%D7%AA%D7%9C_%D7%90%D7%91%D7%99%D7%91" TargetMode="External"/><Relationship Id="rId10" Type="http://schemas.openxmlformats.org/officeDocument/2006/relationships/hyperlink" Target="https://he.wikipedia.org/wiki/%D7%9B%D7%AA%D7%91_%D7%90%D7%99%D7%A9%D7%95%D7%9D" TargetMode="External"/><Relationship Id="rId19" Type="http://schemas.openxmlformats.org/officeDocument/2006/relationships/hyperlink" Target="https://he.wikipedia.org/wiki/%D7%A7%D7%95%D7%A8%D7%98_%D7%91%D7%9B%D7%A8" TargetMode="External"/><Relationship Id="rId4" Type="http://schemas.openxmlformats.org/officeDocument/2006/relationships/hyperlink" Target="https://he.wikipedia.org/wiki/%D7%94%D7%A9%D7%95%D7%90%D7%94" TargetMode="External"/><Relationship Id="rId9" Type="http://schemas.openxmlformats.org/officeDocument/2006/relationships/hyperlink" Target="https://he.wikipedia.org/wiki/%D7%97%D7%99%D7%99%D7%9D_%D7%9B%D7%94%D7%9F_(%D7%9E%D7%A9%D7%A4%D7%98%D7%9F)" TargetMode="External"/><Relationship Id="rId14" Type="http://schemas.openxmlformats.org/officeDocument/2006/relationships/hyperlink" Target="https://he.wikipedia.org/wiki/%D7%A8%D7%A6%D7%97"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he.wikipedia.org/wiki/%D7%9E%D7%A9%D7%A4%D7%98_%D7%90%D7%99%D7%99%D7%9B%D7%9E%D7%9F" TargetMode="External"/><Relationship Id="rId13" Type="http://schemas.openxmlformats.org/officeDocument/2006/relationships/hyperlink" Target="https://he.wikipedia.org/wiki/%D7%99%D7%95%D7%93%D7%A0%D7%A8%D7%90%D7%98#cite_note-20" TargetMode="External"/><Relationship Id="rId3" Type="http://schemas.openxmlformats.org/officeDocument/2006/relationships/hyperlink" Target="https://he.wikipedia.org/wiki/%D7%97%D7%95%D7%A7_%D7%9C%D7%A2%D7%A9%D7%99%D7%99%D7%AA_%D7%93%D7%99%D7%9F_%D7%91%D7%A0%D7%90%D7%A6%D7%99%D7%9D_%D7%95%D7%91%D7%A2%D7%95%D7%96%D7%A8%D7%99%D7%94%D7%9D" TargetMode="External"/><Relationship Id="rId7" Type="http://schemas.openxmlformats.org/officeDocument/2006/relationships/hyperlink" Target="https://he.wikipedia.org/wiki/%D7%99%D7%A9%D7%A8%D7%90%D7%9C_%D7%A7%D7%A1%D7%98%D7%A0%D7%A8" TargetMode="External"/><Relationship Id="rId12" Type="http://schemas.openxmlformats.org/officeDocument/2006/relationships/hyperlink" Target="https://he.wikipedia.org/wiki/%D7%99%D7%A6%D7%97%D7%A7_%D7%90%D7%95%D7%9C%D7%A9%D7%9F"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he.wikipedia.org/wiki/%D7%99%D7%95%D7%93%D7%A0%D7%A8%D7%90%D7%98#cite_note-8" TargetMode="External"/><Relationship Id="rId11" Type="http://schemas.openxmlformats.org/officeDocument/2006/relationships/hyperlink" Target="https://he.wikipedia.org/wiki/%D7%99%D7%95%D7%93%D7%A0%D7%A8%D7%90%D7%98#cite_note-13" TargetMode="External"/><Relationship Id="rId5" Type="http://schemas.openxmlformats.org/officeDocument/2006/relationships/hyperlink" Target="https://he.wikipedia.org/wiki/%D7%A1%D7%92%D7%9F_%D7%9E%D7%A4%D7%A7%D7%93" TargetMode="External"/><Relationship Id="rId10" Type="http://schemas.openxmlformats.org/officeDocument/2006/relationships/hyperlink" Target="https://he.wikipedia.org/wiki/%D7%92%D7%93%D7%A2%D7%95%D7%9F_%D7%94%D7%90%D7%95%D7%96%D7%A0%D7%A8" TargetMode="External"/><Relationship Id="rId4" Type="http://schemas.openxmlformats.org/officeDocument/2006/relationships/hyperlink" Target="https://he.wikipedia.org/wiki/%D7%9E%D7%A9%D7%94_%D7%9C%D7%A0%D7%93%D7%95%D7%99" TargetMode="External"/><Relationship Id="rId9" Type="http://schemas.openxmlformats.org/officeDocument/2006/relationships/hyperlink" Target="https://he.wikipedia.org/wiki/%D7%91%D7%A0%D7%99%D7%9E%D7%99%D7%9F_%D7%9E%D7%95%D7%A8%D7%9E%D7%9C%D7%A9%D7%98%D7%99%D7%99%D7%9F" TargetMode="External"/><Relationship Id="rId14" Type="http://schemas.openxmlformats.org/officeDocument/2006/relationships/hyperlink" Target="https://he.wikipedia.org/wiki/%D7%90%D7%93%D7%9D_%D7%A7%D7%A8%D7%95%D7%91_%D7%90%D7%A6%D7%9C_%D7%A2%D7%A6%D7%9E%D7%95"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he.wikipedia.org/wiki/%D7%94%D7%A0%D7%A1_%D7%A4%D7%A8%D7%A0%D7%A7" TargetMode="External"/><Relationship Id="rId3" Type="http://schemas.openxmlformats.org/officeDocument/2006/relationships/hyperlink" Target="https://he.wikipedia.org/wiki/%D7%90%D7%99%D7%92%D7%A8%D7%AA_%D7%94%D7%91%D7%96%D7%A7_%D7%A9%D7%9C_%D7%94%D7%99%D7%99%D7%93%D7%A8%D7%99%D7%9A" TargetMode="External"/><Relationship Id="rId7" Type="http://schemas.openxmlformats.org/officeDocument/2006/relationships/hyperlink" Target="https://he.wikipedia.org/wiki/%D7%9E%D7%A4%D7%A7%D7%93_%D7%90%D7%95%D7%9B%D7%9C%D7%95%D7%A1%D7%99%D7%9F"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he.wikipedia.org/wiki/%D7%99%D7%95%D7%93%D7%A0%D7%A8%D7%90%D7%98#cite_note-1" TargetMode="External"/><Relationship Id="rId5" Type="http://schemas.openxmlformats.org/officeDocument/2006/relationships/hyperlink" Target="https://he.wikipedia.org/wiki/%D7%94%D7%9E%D7%A9%D7%A8%D7%93_%D7%94%D7%A8%D7%90%D7%A9%D7%99_%D7%9C%D7%91%D7%99%D7%98%D7%97%D7%95%D7%9F_%D7%94%D7%A8%D7%99%D7%99%D7%9A" TargetMode="External"/><Relationship Id="rId4" Type="http://schemas.openxmlformats.org/officeDocument/2006/relationships/hyperlink" Target="https://he.wikipedia.org/wiki/%D7%A8%D7%99%D7%99%D7%A0%D7%94%D7%A8%D7%93_%D7%94%D7%99%D7%99%D7%93%D7%A8%D7%99%D7%9A" TargetMode="External"/><Relationship Id="rId9" Type="http://schemas.openxmlformats.org/officeDocument/2006/relationships/hyperlink" Target="https://he.wikipedia.org/wiki/%D7%92%D7%A0%D7%A8%D7%9C%D7%92%D7%95%D7%91%D7%A8%D7%A0%D7%9E%D7%9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e.wikipedia.org/wiki/%D7%94%D7%A4%D7%AA%D7%A8%D7%95%D7%9F_%D7%94%D7%A1%D7%95%D7%A4%D7%99"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he.wikipedia.org/wiki/%D7%94%D7%A9%D7%95%D7%90%D7%94" TargetMode="External"/><Relationship Id="rId4" Type="http://schemas.openxmlformats.org/officeDocument/2006/relationships/hyperlink" Target="https://he.wikipedia.org/wiki/%D7%99%D7%94%D7%95%D7%93%D7%99%D7%9D"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78764946e2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78764946e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500"/>
              </a:spcBef>
              <a:spcAft>
                <a:spcPts val="0"/>
              </a:spcAft>
              <a:buClr>
                <a:schemeClr val="dk1"/>
              </a:buClr>
              <a:buSzPts val="1100"/>
              <a:buFont typeface="Arial"/>
              <a:buNone/>
            </a:pPr>
            <a:r>
              <a:rPr lang="iw" sz="1200">
                <a:solidFill>
                  <a:schemeClr val="dk1"/>
                </a:solidFill>
                <a:latin typeface="David"/>
                <a:ea typeface="David"/>
                <a:cs typeface="David"/>
                <a:sym typeface="David"/>
              </a:rPr>
              <a:t>שיר דומיננטית:</a:t>
            </a:r>
            <a:br>
              <a:rPr lang="iw" sz="1200" b="1">
                <a:highlight>
                  <a:srgbClr val="FFFFFF"/>
                </a:highlight>
                <a:latin typeface="David"/>
                <a:ea typeface="David"/>
                <a:cs typeface="David"/>
                <a:sym typeface="David"/>
              </a:rPr>
            </a:br>
            <a:r>
              <a:rPr lang="iw" sz="1200" b="1">
                <a:highlight>
                  <a:srgbClr val="FFFFFF"/>
                </a:highlight>
                <a:latin typeface="David"/>
                <a:ea typeface="David"/>
                <a:cs typeface="David"/>
                <a:sym typeface="David"/>
              </a:rPr>
              <a:t>המערכה בפולין </a:t>
            </a:r>
            <a:r>
              <a:rPr lang="iw" sz="1200">
                <a:highlight>
                  <a:srgbClr val="FFFFFF"/>
                </a:highlight>
                <a:latin typeface="David"/>
                <a:ea typeface="David"/>
                <a:cs typeface="David"/>
                <a:sym typeface="David"/>
              </a:rPr>
              <a:t>כללה פלישתן של </a:t>
            </a:r>
            <a:r>
              <a:rPr lang="iw" sz="1200">
                <a:highlight>
                  <a:srgbClr val="FFFFFF"/>
                </a:highlight>
                <a:uFill>
                  <a:noFill/>
                </a:uFill>
                <a:latin typeface="David"/>
                <a:ea typeface="David"/>
                <a:cs typeface="David"/>
                <a:sym typeface="David"/>
                <a:hlinkClick r:id="rId3"/>
              </a:rPr>
              <a:t>גרמניה הנאצית</a:t>
            </a:r>
            <a:r>
              <a:rPr lang="iw" sz="1200">
                <a:highlight>
                  <a:srgbClr val="FFFFFF"/>
                </a:highlight>
                <a:latin typeface="David"/>
                <a:ea typeface="David"/>
                <a:cs typeface="David"/>
                <a:sym typeface="David"/>
              </a:rPr>
              <a:t> ו</a:t>
            </a:r>
            <a:r>
              <a:rPr lang="iw" sz="1200">
                <a:highlight>
                  <a:srgbClr val="FFFFFF"/>
                </a:highlight>
                <a:uFill>
                  <a:noFill/>
                </a:uFill>
                <a:latin typeface="David"/>
                <a:ea typeface="David"/>
                <a:cs typeface="David"/>
                <a:sym typeface="David"/>
                <a:hlinkClick r:id="rId4"/>
              </a:rPr>
              <a:t>ברית המועצות</a:t>
            </a:r>
            <a:r>
              <a:rPr lang="iw" sz="1200">
                <a:highlight>
                  <a:srgbClr val="FFFFFF"/>
                </a:highlight>
                <a:latin typeface="David"/>
                <a:ea typeface="David"/>
                <a:cs typeface="David"/>
                <a:sym typeface="David"/>
              </a:rPr>
              <a:t> ל</a:t>
            </a:r>
            <a:r>
              <a:rPr lang="iw" sz="1200">
                <a:highlight>
                  <a:srgbClr val="FFFFFF"/>
                </a:highlight>
                <a:uFill>
                  <a:noFill/>
                </a:uFill>
                <a:latin typeface="David"/>
                <a:ea typeface="David"/>
                <a:cs typeface="David"/>
                <a:sym typeface="David"/>
                <a:hlinkClick r:id="rId5"/>
              </a:rPr>
              <a:t>פולין</a:t>
            </a:r>
            <a:r>
              <a:rPr lang="iw" sz="1200">
                <a:highlight>
                  <a:srgbClr val="FFFFFF"/>
                </a:highlight>
                <a:latin typeface="David"/>
                <a:ea typeface="David"/>
                <a:cs typeface="David"/>
                <a:sym typeface="David"/>
              </a:rPr>
              <a:t> בתחילת </a:t>
            </a:r>
            <a:r>
              <a:rPr lang="iw" sz="1200">
                <a:highlight>
                  <a:srgbClr val="FFFFFF"/>
                </a:highlight>
                <a:uFill>
                  <a:noFill/>
                </a:uFill>
                <a:latin typeface="David"/>
                <a:ea typeface="David"/>
                <a:cs typeface="David"/>
                <a:sym typeface="David"/>
                <a:hlinkClick r:id="rId6"/>
              </a:rPr>
              <a:t>מלחמת העולם השנייה</a:t>
            </a:r>
            <a:r>
              <a:rPr lang="iw" sz="1200">
                <a:highlight>
                  <a:srgbClr val="FFFFFF"/>
                </a:highlight>
                <a:latin typeface="David"/>
                <a:ea typeface="David"/>
                <a:cs typeface="David"/>
                <a:sym typeface="David"/>
              </a:rPr>
              <a:t>.</a:t>
            </a:r>
            <a:endParaRPr sz="1200">
              <a:highlight>
                <a:srgbClr val="FFFFFF"/>
              </a:highlight>
              <a:latin typeface="David"/>
              <a:ea typeface="David"/>
              <a:cs typeface="David"/>
              <a:sym typeface="David"/>
            </a:endParaRPr>
          </a:p>
          <a:p>
            <a:pPr marL="0" lvl="0" indent="0" algn="r" rtl="1">
              <a:lnSpc>
                <a:spcPct val="115000"/>
              </a:lnSpc>
              <a:spcBef>
                <a:spcPts val="500"/>
              </a:spcBef>
              <a:spcAft>
                <a:spcPts val="0"/>
              </a:spcAft>
              <a:buClr>
                <a:schemeClr val="dk1"/>
              </a:buClr>
              <a:buSzPts val="1100"/>
              <a:buFont typeface="Arial"/>
              <a:buNone/>
            </a:pPr>
            <a:r>
              <a:rPr lang="iw" sz="1200">
                <a:highlight>
                  <a:srgbClr val="FFFFFF"/>
                </a:highlight>
                <a:latin typeface="David"/>
                <a:ea typeface="David"/>
                <a:cs typeface="David"/>
                <a:sym typeface="David"/>
              </a:rPr>
              <a:t>המתקפה החלה ב-</a:t>
            </a:r>
            <a:r>
              <a:rPr lang="iw" sz="1200">
                <a:highlight>
                  <a:srgbClr val="FFFFFF"/>
                </a:highlight>
                <a:uFill>
                  <a:noFill/>
                </a:uFill>
                <a:latin typeface="David"/>
                <a:ea typeface="David"/>
                <a:cs typeface="David"/>
                <a:sym typeface="David"/>
                <a:hlinkClick r:id="rId7"/>
              </a:rPr>
              <a:t>1 בספטמבר</a:t>
            </a:r>
            <a:r>
              <a:rPr lang="iw" sz="1200">
                <a:highlight>
                  <a:srgbClr val="FFFFFF"/>
                </a:highlight>
                <a:latin typeface="David"/>
                <a:ea typeface="David"/>
                <a:cs typeface="David"/>
                <a:sym typeface="David"/>
              </a:rPr>
              <a:t> </a:t>
            </a:r>
            <a:r>
              <a:rPr lang="iw" sz="1200">
                <a:highlight>
                  <a:srgbClr val="FFFFFF"/>
                </a:highlight>
                <a:uFill>
                  <a:noFill/>
                </a:uFill>
                <a:latin typeface="David"/>
                <a:ea typeface="David"/>
                <a:cs typeface="David"/>
                <a:sym typeface="David"/>
                <a:hlinkClick r:id="rId8"/>
              </a:rPr>
              <a:t>1939</a:t>
            </a:r>
            <a:r>
              <a:rPr lang="iw" sz="1200">
                <a:highlight>
                  <a:srgbClr val="FFFFFF"/>
                </a:highlight>
                <a:latin typeface="David"/>
                <a:ea typeface="David"/>
                <a:cs typeface="David"/>
                <a:sym typeface="David"/>
              </a:rPr>
              <a:t>, שבוע בלבד לאחר החתימה על </a:t>
            </a:r>
            <a:r>
              <a:rPr lang="iw" sz="1200">
                <a:highlight>
                  <a:srgbClr val="FFFFFF"/>
                </a:highlight>
                <a:uFill>
                  <a:noFill/>
                </a:uFill>
                <a:latin typeface="David"/>
                <a:ea typeface="David"/>
                <a:cs typeface="David"/>
                <a:sym typeface="David"/>
                <a:hlinkClick r:id="rId9"/>
              </a:rPr>
              <a:t>הסכם ריבנטרופ–מולוטוב</a:t>
            </a:r>
            <a:r>
              <a:rPr lang="iw" sz="1200">
                <a:highlight>
                  <a:srgbClr val="FFFFFF"/>
                </a:highlight>
                <a:latin typeface="David"/>
                <a:ea typeface="David"/>
                <a:cs typeface="David"/>
                <a:sym typeface="David"/>
              </a:rPr>
              <a:t>, והסתיימה ב-</a:t>
            </a:r>
            <a:r>
              <a:rPr lang="iw" sz="1200">
                <a:highlight>
                  <a:srgbClr val="FFFFFF"/>
                </a:highlight>
                <a:uFill>
                  <a:noFill/>
                </a:uFill>
                <a:latin typeface="David"/>
                <a:ea typeface="David"/>
                <a:cs typeface="David"/>
                <a:sym typeface="David"/>
                <a:hlinkClick r:id="rId10"/>
              </a:rPr>
              <a:t>6 באוקטובר</a:t>
            </a:r>
            <a:r>
              <a:rPr lang="iw" sz="1200">
                <a:highlight>
                  <a:srgbClr val="FFFFFF"/>
                </a:highlight>
                <a:latin typeface="David"/>
                <a:ea typeface="David"/>
                <a:cs typeface="David"/>
                <a:sym typeface="David"/>
              </a:rPr>
              <a:t> 1939 לאחר שגרמניה וברית המועצות כבשו למעשה את כל </a:t>
            </a:r>
            <a:r>
              <a:rPr lang="iw" sz="1200">
                <a:highlight>
                  <a:srgbClr val="FFFFFF"/>
                </a:highlight>
                <a:uFill>
                  <a:noFill/>
                </a:uFill>
                <a:latin typeface="David"/>
                <a:ea typeface="David"/>
                <a:cs typeface="David"/>
                <a:sym typeface="David"/>
                <a:hlinkClick r:id="rId11"/>
              </a:rPr>
              <a:t>פולין</a:t>
            </a:r>
            <a:r>
              <a:rPr lang="iw" sz="1200">
                <a:highlight>
                  <a:srgbClr val="FFFFFF"/>
                </a:highlight>
                <a:latin typeface="David"/>
                <a:ea typeface="David"/>
                <a:cs typeface="David"/>
                <a:sym typeface="David"/>
              </a:rPr>
              <a:t>. מערכה זו הייתה יריית הפתיחה של </a:t>
            </a:r>
            <a:r>
              <a:rPr lang="iw" sz="1200">
                <a:highlight>
                  <a:srgbClr val="FFFFFF"/>
                </a:highlight>
                <a:uFill>
                  <a:noFill/>
                </a:uFill>
                <a:latin typeface="David"/>
                <a:ea typeface="David"/>
                <a:cs typeface="David"/>
                <a:sym typeface="David"/>
                <a:hlinkClick r:id="rId12"/>
              </a:rPr>
              <a:t>מלחמת העולם השנייה באירופה</a:t>
            </a:r>
            <a:r>
              <a:rPr lang="iw" sz="1200">
                <a:highlight>
                  <a:srgbClr val="FFFFFF"/>
                </a:highlight>
                <a:latin typeface="David"/>
                <a:ea typeface="David"/>
                <a:cs typeface="David"/>
                <a:sym typeface="David"/>
              </a:rPr>
              <a:t>, לאחר ש</a:t>
            </a:r>
            <a:r>
              <a:rPr lang="iw" sz="1200">
                <a:highlight>
                  <a:srgbClr val="FFFFFF"/>
                </a:highlight>
                <a:uFill>
                  <a:noFill/>
                </a:uFill>
                <a:latin typeface="David"/>
                <a:ea typeface="David"/>
                <a:cs typeface="David"/>
                <a:sym typeface="David"/>
                <a:hlinkClick r:id="rId13"/>
              </a:rPr>
              <a:t>בריטניה</a:t>
            </a:r>
            <a:r>
              <a:rPr lang="iw" sz="1200">
                <a:highlight>
                  <a:srgbClr val="FFFFFF"/>
                </a:highlight>
                <a:latin typeface="David"/>
                <a:ea typeface="David"/>
                <a:cs typeface="David"/>
                <a:sym typeface="David"/>
              </a:rPr>
              <a:t> ו</a:t>
            </a:r>
            <a:r>
              <a:rPr lang="iw" sz="1200">
                <a:highlight>
                  <a:srgbClr val="FFFFFF"/>
                </a:highlight>
                <a:uFill>
                  <a:noFill/>
                </a:uFill>
                <a:latin typeface="David"/>
                <a:ea typeface="David"/>
                <a:cs typeface="David"/>
                <a:sym typeface="David"/>
                <a:hlinkClick r:id="rId14"/>
              </a:rPr>
              <a:t>צרפת</a:t>
            </a:r>
            <a:r>
              <a:rPr lang="iw" sz="1200">
                <a:highlight>
                  <a:srgbClr val="FFFFFF"/>
                </a:highlight>
                <a:latin typeface="David"/>
                <a:ea typeface="David"/>
                <a:cs typeface="David"/>
                <a:sym typeface="David"/>
              </a:rPr>
              <a:t> מימשו את התחייבותן בברית ההגנה שלהם עם פולין ו</a:t>
            </a:r>
            <a:r>
              <a:rPr lang="iw" sz="1200">
                <a:highlight>
                  <a:srgbClr val="FFFFFF"/>
                </a:highlight>
                <a:uFill>
                  <a:noFill/>
                </a:uFill>
                <a:latin typeface="David"/>
                <a:ea typeface="David"/>
                <a:cs typeface="David"/>
                <a:sym typeface="David"/>
                <a:hlinkClick r:id="rId15"/>
              </a:rPr>
              <a:t>הכריזו מלחמה</a:t>
            </a:r>
            <a:r>
              <a:rPr lang="iw" sz="1200">
                <a:highlight>
                  <a:srgbClr val="FFFFFF"/>
                </a:highlight>
                <a:latin typeface="David"/>
                <a:ea typeface="David"/>
                <a:cs typeface="David"/>
                <a:sym typeface="David"/>
              </a:rPr>
              <a:t> על גרמניה ב-</a:t>
            </a:r>
            <a:r>
              <a:rPr lang="iw" sz="1200">
                <a:highlight>
                  <a:srgbClr val="FFFFFF"/>
                </a:highlight>
                <a:uFill>
                  <a:noFill/>
                </a:uFill>
                <a:latin typeface="David"/>
                <a:ea typeface="David"/>
                <a:cs typeface="David"/>
                <a:sym typeface="David"/>
                <a:hlinkClick r:id="rId16"/>
              </a:rPr>
              <a:t>3 בספטמבר</a:t>
            </a:r>
            <a:r>
              <a:rPr lang="iw" sz="1200">
                <a:highlight>
                  <a:srgbClr val="FFFFFF"/>
                </a:highlight>
                <a:latin typeface="David"/>
                <a:ea typeface="David"/>
                <a:cs typeface="David"/>
                <a:sym typeface="David"/>
              </a:rPr>
              <a:t> 1939. לאחר המערכה בפולין השתררה תקופה של שקט יחסי באירופה - תקופת </a:t>
            </a:r>
            <a:r>
              <a:rPr lang="iw" sz="1200">
                <a:highlight>
                  <a:srgbClr val="FFFFFF"/>
                </a:highlight>
                <a:uFill>
                  <a:noFill/>
                </a:uFill>
                <a:latin typeface="David"/>
                <a:ea typeface="David"/>
                <a:cs typeface="David"/>
                <a:sym typeface="David"/>
                <a:hlinkClick r:id="rId17"/>
              </a:rPr>
              <a:t>המלחמה המדומה</a:t>
            </a:r>
            <a:r>
              <a:rPr lang="iw" sz="1200">
                <a:highlight>
                  <a:srgbClr val="FFFFFF"/>
                </a:highlight>
                <a:latin typeface="David"/>
                <a:ea typeface="David"/>
                <a:cs typeface="David"/>
                <a:sym typeface="David"/>
              </a:rPr>
              <a:t>.</a:t>
            </a:r>
            <a:endParaRPr sz="1200">
              <a:highlight>
                <a:srgbClr val="FFFFFF"/>
              </a:highlight>
              <a:latin typeface="David"/>
              <a:ea typeface="David"/>
              <a:cs typeface="David"/>
              <a:sym typeface="David"/>
            </a:endParaRPr>
          </a:p>
          <a:p>
            <a:pPr marL="0" lvl="0" indent="0" algn="r" rtl="1">
              <a:lnSpc>
                <a:spcPct val="115000"/>
              </a:lnSpc>
              <a:spcBef>
                <a:spcPts val="500"/>
              </a:spcBef>
              <a:spcAft>
                <a:spcPts val="0"/>
              </a:spcAft>
              <a:buClr>
                <a:schemeClr val="dk1"/>
              </a:buClr>
              <a:buSzPts val="1100"/>
              <a:buFont typeface="Arial"/>
              <a:buNone/>
            </a:pPr>
            <a:r>
              <a:rPr lang="iw" sz="1200">
                <a:highlight>
                  <a:srgbClr val="FFFFFF"/>
                </a:highlight>
                <a:latin typeface="David"/>
                <a:ea typeface="David"/>
                <a:cs typeface="David"/>
                <a:sym typeface="David"/>
              </a:rPr>
              <a:t>בעקבות תרמית </a:t>
            </a:r>
            <a:r>
              <a:rPr lang="iw" sz="1200">
                <a:highlight>
                  <a:srgbClr val="FFFFFF"/>
                </a:highlight>
                <a:uFill>
                  <a:noFill/>
                </a:uFill>
                <a:latin typeface="David"/>
                <a:ea typeface="David"/>
                <a:cs typeface="David"/>
                <a:sym typeface="David"/>
                <a:hlinkClick r:id="rId18"/>
              </a:rPr>
              <a:t>ההתקפה על תחנת הרדיו בגלייביץ</a:t>
            </a:r>
            <a:r>
              <a:rPr lang="iw" sz="1200">
                <a:highlight>
                  <a:srgbClr val="FFFFFF"/>
                </a:highlight>
                <a:latin typeface="David"/>
                <a:ea typeface="David"/>
                <a:cs typeface="David"/>
                <a:sym typeface="David"/>
              </a:rPr>
              <a:t> פלשו כוחות גרמניים לפולין מצפון מדרום וממערב. מאחר שהצבא הפולני לא יכול היה להגן על גבולותיה הארוכים של פולין הוא נאלץ לסגת מזרחה. הפולנים ניהלו מלחמת השהייה נואשת בתקווה לעכב את הגרמנים עד בוא העזרה מבעלות הברית אך זו לא באה. אחרי התבוסה הפולנית ב</a:t>
            </a:r>
            <a:r>
              <a:rPr lang="iw" sz="1200">
                <a:highlight>
                  <a:srgbClr val="FFFFFF"/>
                </a:highlight>
                <a:uFill>
                  <a:noFill/>
                </a:uFill>
                <a:latin typeface="David"/>
                <a:ea typeface="David"/>
                <a:cs typeface="David"/>
                <a:sym typeface="David"/>
                <a:hlinkClick r:id="rId19"/>
              </a:rPr>
              <a:t>קרב על בזורה</a:t>
            </a:r>
            <a:r>
              <a:rPr lang="iw" sz="1200">
                <a:highlight>
                  <a:srgbClr val="FFFFFF"/>
                </a:highlight>
                <a:latin typeface="David"/>
                <a:ea typeface="David"/>
                <a:cs typeface="David"/>
                <a:sym typeface="David"/>
              </a:rPr>
              <a:t> (Battle of Bzura) הרוויחו הגרמנים יתרון ניכר ועקב כך הצבא הפולני נסוג מדרום מזרח פולין. ב-</a:t>
            </a:r>
            <a:r>
              <a:rPr lang="iw" sz="1200">
                <a:highlight>
                  <a:srgbClr val="FFFFFF"/>
                </a:highlight>
                <a:uFill>
                  <a:noFill/>
                </a:uFill>
                <a:latin typeface="David"/>
                <a:ea typeface="David"/>
                <a:cs typeface="David"/>
                <a:sym typeface="David"/>
                <a:hlinkClick r:id="rId20"/>
              </a:rPr>
              <a:t>17 בספטמבר</a:t>
            </a:r>
            <a:r>
              <a:rPr lang="iw" sz="1200">
                <a:highlight>
                  <a:srgbClr val="FFFFFF"/>
                </a:highlight>
                <a:latin typeface="David"/>
                <a:ea typeface="David"/>
                <a:cs typeface="David"/>
                <a:sym typeface="David"/>
              </a:rPr>
              <a:t> 1939 פלש </a:t>
            </a:r>
            <a:r>
              <a:rPr lang="iw" sz="1200">
                <a:highlight>
                  <a:srgbClr val="FFFFFF"/>
                </a:highlight>
                <a:uFill>
                  <a:noFill/>
                </a:uFill>
                <a:latin typeface="David"/>
                <a:ea typeface="David"/>
                <a:cs typeface="David"/>
                <a:sym typeface="David"/>
                <a:hlinkClick r:id="rId21"/>
              </a:rPr>
              <a:t>הצבא האדום</a:t>
            </a:r>
            <a:r>
              <a:rPr lang="iw" sz="1200">
                <a:highlight>
                  <a:srgbClr val="FFFFFF"/>
                </a:highlight>
                <a:latin typeface="David"/>
                <a:ea typeface="David"/>
                <a:cs typeface="David"/>
                <a:sym typeface="David"/>
              </a:rPr>
              <a:t> לחלקה המזרחי של פולין. הסובייטים פעלו בשיתוף פעולה עם הנאצים, תוך מילוי חלקם בחלק הסודי של הסכם ריבנטרופ–מולוטוב (חלוקת אירופה לאזורים בשליטה סובייטית ובשליטה גרמנית). דבר זה הבטיח להיטלר את החזית המזרחית ואיפשר לו להפנות את כוחותיו לעבר המערב ללא חשש ממתקפה רוסית במזרח. הממשלה והפיקוד הפולני העליון הבינו שההגנה על פולין נכשלה והורו לחיילים להתפנות ל</a:t>
            </a:r>
            <a:r>
              <a:rPr lang="iw" sz="1200">
                <a:highlight>
                  <a:srgbClr val="FFFFFF"/>
                </a:highlight>
                <a:uFill>
                  <a:noFill/>
                </a:uFill>
                <a:latin typeface="David"/>
                <a:ea typeface="David"/>
                <a:cs typeface="David"/>
                <a:sym typeface="David"/>
                <a:hlinkClick r:id="rId22"/>
              </a:rPr>
              <a:t>רומניה</a:t>
            </a:r>
            <a:r>
              <a:rPr lang="iw" sz="1200">
                <a:highlight>
                  <a:srgbClr val="FFFFFF"/>
                </a:highlight>
                <a:latin typeface="David"/>
                <a:ea typeface="David"/>
                <a:cs typeface="David"/>
                <a:sym typeface="David"/>
              </a:rPr>
              <a:t> הנייטרלית.</a:t>
            </a:r>
            <a:endParaRPr sz="1200">
              <a:highlight>
                <a:srgbClr val="FFFFFF"/>
              </a:highlight>
              <a:latin typeface="David"/>
              <a:ea typeface="David"/>
              <a:cs typeface="David"/>
              <a:sym typeface="David"/>
            </a:endParaRPr>
          </a:p>
          <a:p>
            <a:pPr marL="0" lvl="0" indent="0" algn="r" rtl="1">
              <a:lnSpc>
                <a:spcPct val="115000"/>
              </a:lnSpc>
              <a:spcBef>
                <a:spcPts val="500"/>
              </a:spcBef>
              <a:spcAft>
                <a:spcPts val="0"/>
              </a:spcAft>
              <a:buClr>
                <a:schemeClr val="dk1"/>
              </a:buClr>
              <a:buSzPts val="1100"/>
              <a:buFont typeface="Arial"/>
              <a:buNone/>
            </a:pPr>
            <a:r>
              <a:rPr lang="iw" sz="1200">
                <a:highlight>
                  <a:srgbClr val="FFFFFF"/>
                </a:highlight>
                <a:latin typeface="David"/>
                <a:ea typeface="David"/>
                <a:cs typeface="David"/>
                <a:sym typeface="David"/>
              </a:rPr>
              <a:t>בתחילת אוקטובר גרמניה וברית המועצות השתלטו למעשה על כל פולין. הממשלה הפולנית (שמעולם לא נכנעה) יחד עם שאריות הצבא וחיל האוויר שלה התפנו לרומניה והונגריה השכנות. לאחר מכן רבים מהם הצטרפו לצבא הפולני בצרפת, ב</a:t>
            </a:r>
            <a:r>
              <a:rPr lang="iw" sz="1200">
                <a:highlight>
                  <a:srgbClr val="FFFFFF"/>
                </a:highlight>
                <a:uFill>
                  <a:noFill/>
                </a:uFill>
                <a:latin typeface="David"/>
                <a:ea typeface="David"/>
                <a:cs typeface="David"/>
                <a:sym typeface="David"/>
                <a:hlinkClick r:id="rId23"/>
              </a:rPr>
              <a:t>סוריה</a:t>
            </a:r>
            <a:r>
              <a:rPr lang="iw" sz="1200">
                <a:highlight>
                  <a:srgbClr val="FFFFFF"/>
                </a:highlight>
                <a:latin typeface="David"/>
                <a:ea typeface="David"/>
                <a:cs typeface="David"/>
                <a:sym typeface="David"/>
              </a:rPr>
              <a:t> ובבריטניה.</a:t>
            </a:r>
            <a:endParaRPr sz="1200">
              <a:highlight>
                <a:srgbClr val="FFFFFF"/>
              </a:highlight>
              <a:latin typeface="David"/>
              <a:ea typeface="David"/>
              <a:cs typeface="David"/>
              <a:sym typeface="David"/>
            </a:endParaRPr>
          </a:p>
          <a:p>
            <a:pPr marL="0" lvl="0" indent="0" algn="r" rtl="1">
              <a:lnSpc>
                <a:spcPct val="115000"/>
              </a:lnSpc>
              <a:spcBef>
                <a:spcPts val="500"/>
              </a:spcBef>
              <a:spcAft>
                <a:spcPts val="0"/>
              </a:spcAft>
              <a:buClr>
                <a:schemeClr val="dk1"/>
              </a:buClr>
              <a:buSzPts val="1100"/>
              <a:buFont typeface="Arial"/>
              <a:buNone/>
            </a:pPr>
            <a:r>
              <a:rPr lang="iw" sz="1200">
                <a:highlight>
                  <a:srgbClr val="FFFFFF"/>
                </a:highlight>
                <a:latin typeface="David"/>
                <a:ea typeface="David"/>
                <a:cs typeface="David"/>
                <a:sym typeface="David"/>
              </a:rPr>
              <a:t>במהלך </a:t>
            </a:r>
            <a:r>
              <a:rPr lang="iw" sz="1200">
                <a:highlight>
                  <a:srgbClr val="FFFFFF"/>
                </a:highlight>
                <a:uFill>
                  <a:noFill/>
                </a:uFill>
                <a:latin typeface="David"/>
                <a:ea typeface="David"/>
                <a:cs typeface="David"/>
                <a:sym typeface="David"/>
                <a:hlinkClick r:id="rId24"/>
              </a:rPr>
              <a:t>מבצע ברברוסה</a:t>
            </a:r>
            <a:r>
              <a:rPr lang="iw" sz="1200">
                <a:highlight>
                  <a:srgbClr val="FFFFFF"/>
                </a:highlight>
                <a:latin typeface="David"/>
                <a:ea typeface="David"/>
                <a:cs typeface="David"/>
                <a:sym typeface="David"/>
              </a:rPr>
              <a:t> הגרמנים כבשו את השטחים הפולניים שהיו בשליטת הרוסים, והרוסים כבשו אותם בחזרה בשנת </a:t>
            </a:r>
            <a:r>
              <a:rPr lang="iw" sz="1200">
                <a:highlight>
                  <a:srgbClr val="FFFFFF"/>
                </a:highlight>
                <a:uFill>
                  <a:noFill/>
                </a:uFill>
                <a:latin typeface="David"/>
                <a:ea typeface="David"/>
                <a:cs typeface="David"/>
                <a:sym typeface="David"/>
                <a:hlinkClick r:id="rId25"/>
              </a:rPr>
              <a:t>1944</a:t>
            </a:r>
            <a:r>
              <a:rPr lang="iw" sz="1200">
                <a:highlight>
                  <a:srgbClr val="FFFFFF"/>
                </a:highlight>
                <a:latin typeface="David"/>
                <a:ea typeface="David"/>
                <a:cs typeface="David"/>
                <a:sym typeface="David"/>
              </a:rPr>
              <a:t>. במהלך המלחמה נהרגו יותר מ-15% מאוכלוסיית פולין.</a:t>
            </a:r>
            <a:endParaRPr sz="1200">
              <a:highlight>
                <a:srgbClr val="FFFFFF"/>
              </a:highlight>
              <a:latin typeface="David"/>
              <a:ea typeface="David"/>
              <a:cs typeface="David"/>
              <a:sym typeface="David"/>
            </a:endParaRPr>
          </a:p>
          <a:p>
            <a:pPr marL="0" lvl="0" indent="0" algn="r" rtl="1">
              <a:lnSpc>
                <a:spcPct val="115000"/>
              </a:lnSpc>
              <a:spcBef>
                <a:spcPts val="500"/>
              </a:spcBef>
              <a:spcAft>
                <a:spcPts val="0"/>
              </a:spcAft>
              <a:buClr>
                <a:schemeClr val="dk1"/>
              </a:buClr>
              <a:buSzPts val="1100"/>
              <a:buFont typeface="Arial"/>
              <a:buNone/>
            </a:pPr>
            <a:r>
              <a:rPr lang="iw" sz="1200">
                <a:highlight>
                  <a:srgbClr val="FFFFFF"/>
                </a:highlight>
                <a:latin typeface="David"/>
                <a:ea typeface="David"/>
                <a:cs typeface="David"/>
                <a:sym typeface="David"/>
              </a:rPr>
              <a:t>המערכה בפולין סימנה את קיצה של </a:t>
            </a:r>
            <a:r>
              <a:rPr lang="iw" sz="1200">
                <a:highlight>
                  <a:srgbClr val="FFFFFF"/>
                </a:highlight>
                <a:uFill>
                  <a:noFill/>
                </a:uFill>
                <a:latin typeface="David"/>
                <a:ea typeface="David"/>
                <a:cs typeface="David"/>
                <a:sym typeface="David"/>
                <a:hlinkClick r:id="rId26"/>
              </a:rPr>
              <a:t>הרפובליקה השנייה של פולין</a:t>
            </a:r>
            <a:r>
              <a:rPr lang="iw" sz="1200">
                <a:highlight>
                  <a:srgbClr val="FFFFFF"/>
                </a:highlight>
                <a:latin typeface="David"/>
                <a:ea typeface="David"/>
                <a:cs typeface="David"/>
                <a:sym typeface="David"/>
              </a:rPr>
              <a:t> ותחילת מלחמת העולם השנייה.</a:t>
            </a:r>
            <a:endParaRPr sz="1200">
              <a:highlight>
                <a:srgbClr val="FFFFFF"/>
              </a:highlight>
              <a:latin typeface="David"/>
              <a:ea typeface="David"/>
              <a:cs typeface="David"/>
              <a:sym typeface="David"/>
            </a:endParaRPr>
          </a:p>
          <a:p>
            <a:pPr marL="0" lvl="0" indent="0" algn="r" rtl="1">
              <a:spcBef>
                <a:spcPts val="500"/>
              </a:spcBef>
              <a:spcAft>
                <a:spcPts val="0"/>
              </a:spcAft>
              <a:buNone/>
            </a:pPr>
            <a:endParaRPr sz="1200">
              <a:latin typeface="David"/>
              <a:ea typeface="David"/>
              <a:cs typeface="David"/>
              <a:sym typeface="Davi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b0672a863e_2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b0672a863e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iw" sz="1200">
                <a:solidFill>
                  <a:schemeClr val="dk1"/>
                </a:solidFill>
                <a:latin typeface="David"/>
                <a:ea typeface="David"/>
                <a:cs typeface="David"/>
                <a:sym typeface="David"/>
              </a:rPr>
              <a:t>שיר דומיננטית:</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78764946e2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78764946e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sz="1200">
                <a:solidFill>
                  <a:schemeClr val="dk1"/>
                </a:solidFill>
                <a:latin typeface="David"/>
                <a:ea typeface="David"/>
                <a:cs typeface="David"/>
                <a:sym typeface="David"/>
              </a:rPr>
              <a:t>לירז דומיננטית:</a:t>
            </a:r>
            <a:br>
              <a:rPr lang="iw" sz="1200">
                <a:solidFill>
                  <a:schemeClr val="dk1"/>
                </a:solidFill>
                <a:latin typeface="David"/>
                <a:ea typeface="David"/>
                <a:cs typeface="David"/>
                <a:sym typeface="David"/>
              </a:rPr>
            </a:br>
            <a:r>
              <a:rPr lang="iw" sz="1200">
                <a:highlight>
                  <a:srgbClr val="FFFFFF"/>
                </a:highlight>
                <a:latin typeface="David"/>
                <a:ea typeface="David"/>
                <a:cs typeface="David"/>
                <a:sym typeface="David"/>
              </a:rPr>
              <a:t>חברי היודנראטים שימשו כאנשי קשר בין היהודים לנאצים. הם נאלצו לעמוד מול דרישת שני הצדדים שברוב המקרים היו מנוגדות זו לזו. הגרמנים דרשו לבצע את הוראותיהם, והיהודים קיוו להגנה מצד היודנראטים. בסופו של דבר, פעמים רבות, שימשו היודנראטים מקור לכעסה ולמרירותה של הקהילה היהודית, שראתה ביודנראט המקומי את מקור צרותיה.</a:t>
            </a:r>
            <a:br>
              <a:rPr lang="iw" sz="1200">
                <a:highlight>
                  <a:srgbClr val="FFFFFF"/>
                </a:highlight>
                <a:latin typeface="David"/>
                <a:ea typeface="David"/>
                <a:cs typeface="David"/>
                <a:sym typeface="David"/>
              </a:rPr>
            </a:br>
            <a:r>
              <a:rPr lang="iw" sz="1200">
                <a:highlight>
                  <a:srgbClr val="FFFFFF"/>
                </a:highlight>
                <a:latin typeface="David"/>
                <a:ea typeface="David"/>
                <a:cs typeface="David"/>
                <a:sym typeface="David"/>
              </a:rPr>
              <a:t>היודנראטים דאגו לעבודה סדירה ולתעשייה של הגטו. הוקמו מפעלים שאיפשרו ליהודים להתפרנס לאחר שאיבדו את מקורות פרנסתם מלפני הכיבוש. הקמת המפעלים נעשתה גם על מנת להראות לגרמנים שהיהודים הם כח יצרני ומועיל.</a:t>
            </a:r>
            <a:br>
              <a:rPr lang="iw" sz="1200">
                <a:highlight>
                  <a:srgbClr val="FFFFFF"/>
                </a:highlight>
                <a:latin typeface="David"/>
                <a:ea typeface="David"/>
                <a:cs typeface="David"/>
                <a:sym typeface="David"/>
              </a:rPr>
            </a:br>
            <a:r>
              <a:rPr lang="iw" sz="1200">
                <a:highlight>
                  <a:srgbClr val="FFFFFF"/>
                </a:highlight>
                <a:latin typeface="David"/>
                <a:ea typeface="David"/>
                <a:cs typeface="David"/>
                <a:sym typeface="David"/>
              </a:rPr>
              <a:t>הוקמה </a:t>
            </a:r>
            <a:r>
              <a:rPr lang="iw" sz="1200">
                <a:highlight>
                  <a:srgbClr val="FFFFFF"/>
                </a:highlight>
                <a:uFill>
                  <a:noFill/>
                </a:uFill>
                <a:latin typeface="David"/>
                <a:ea typeface="David"/>
                <a:cs typeface="David"/>
                <a:sym typeface="David"/>
                <a:hlinkClick r:id="rId3"/>
              </a:rPr>
              <a:t>משטרה יהודית</a:t>
            </a:r>
            <a:r>
              <a:rPr lang="iw" sz="1200">
                <a:highlight>
                  <a:srgbClr val="FFFFFF"/>
                </a:highlight>
                <a:latin typeface="David"/>
                <a:ea typeface="David"/>
                <a:cs typeface="David"/>
                <a:sym typeface="David"/>
              </a:rPr>
              <a:t> (Ordnungsdienst; "שירות הסדר") ע"י היודנראט, לביצוע בפועל ההוראות הנדרשות. אף על פי שפורמלית המשטרות היהודיות היו כפופות ליודנראטים, בפועל הן קיבלו גם הוראות ישירות מהפיקוד הגרמני במקום.</a:t>
            </a:r>
            <a:endParaRPr sz="1200">
              <a:latin typeface="David"/>
              <a:ea typeface="David"/>
              <a:cs typeface="David"/>
              <a:sym typeface="Davi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8764946e2_2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8764946e2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sz="1200">
                <a:solidFill>
                  <a:schemeClr val="dk1"/>
                </a:solidFill>
                <a:latin typeface="David"/>
                <a:ea typeface="David"/>
                <a:cs typeface="David"/>
                <a:sym typeface="David"/>
              </a:rPr>
              <a:t>לירז דומיננטית:</a:t>
            </a:r>
            <a:br>
              <a:rPr lang="iw" sz="1200">
                <a:highlight>
                  <a:srgbClr val="FFFFFF"/>
                </a:highlight>
                <a:latin typeface="David"/>
                <a:ea typeface="David"/>
                <a:cs typeface="David"/>
                <a:sym typeface="David"/>
              </a:rPr>
            </a:br>
            <a:r>
              <a:rPr lang="iw" sz="1200">
                <a:highlight>
                  <a:srgbClr val="FFFFFF"/>
                </a:highlight>
                <a:latin typeface="David"/>
                <a:ea typeface="David"/>
                <a:cs typeface="David"/>
                <a:sym typeface="David"/>
              </a:rPr>
              <a:t>אחת מדרישות הנאצים הייתה אספקת עובדי כפייה, אחת הדרישות הראשונות, שהחלה כבר בתחילת הכיבוש. סרוב לדרישה גרם למאסרם ולרציחתם של יושבי הראש. היו ניסיונות (שלעיתים הצליחו) לשחד את הגרמנים ובכך לצמצם כמות הפועלים הנדרשת או לדחות את שליחת העובדים. משפחות בעלות יכולת כספית שילמו כסף בתמורה לשחרורם מהעבודה. היודנראטים קיבלו כספים אלו כי היו זקוקים למימון פעולותיהם. התוצאה הייתה שלעבודות הכפייה נשלחו יהודים חסרי יכולת כלכלית. משפחות עובדי הכפייה איבדו את יכולת הפרנסה שלהם מפני שהגרמנים לא שילמו שכר לעובדים אלו. נטל הפרנסה של עובדי הכפייה ומשפחותיהם הוטל על היודנראטים. הם שילמו "דמי כיס" לעובדים, ואף פתחו מטבחים ציבוריים שסיפקו ארוחות חינם לעובדים ובני משפחותיהם. התוצאה הייתה כעס גדול על אנשי היודנראטים. בנוסף, היו יודנראטים שניכנסו למצוקה כלכלית והתקשו לספק את צורכי הקהילה.</a:t>
            </a:r>
            <a:endParaRPr sz="1200">
              <a:latin typeface="David"/>
              <a:ea typeface="David"/>
              <a:cs typeface="David"/>
              <a:sym typeface="Davi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78764946e2_2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78764946e2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sz="1200">
                <a:solidFill>
                  <a:schemeClr val="dk1"/>
                </a:solidFill>
                <a:latin typeface="David"/>
                <a:ea typeface="David"/>
                <a:cs typeface="David"/>
                <a:sym typeface="David"/>
              </a:rPr>
              <a:t>לירז דומיננטית:</a:t>
            </a:r>
            <a:br>
              <a:rPr lang="iw" sz="1200">
                <a:highlight>
                  <a:srgbClr val="FFFFFF"/>
                </a:highlight>
                <a:latin typeface="David"/>
                <a:ea typeface="David"/>
                <a:cs typeface="David"/>
                <a:sym typeface="David"/>
              </a:rPr>
            </a:br>
            <a:r>
              <a:rPr lang="iw" sz="1200">
                <a:highlight>
                  <a:srgbClr val="FFFFFF"/>
                </a:highlight>
                <a:latin typeface="David"/>
                <a:ea typeface="David"/>
                <a:cs typeface="David"/>
                <a:sym typeface="David"/>
              </a:rPr>
              <a:t>לאורך תקופת הכיבוש נהגו הגרמנים להעביר אוכלוסיות יהודים מגטו לגטו. יהודים אלו הגיעו לגטו ללא פתרון מגורים ופרנסה, זאת כאשר האוכלוסייה המקומית עצמה חיה בצפיפות ובקשיי פרנסה. היודנראטים נדרשו לספק פתרונות מגורים ומזון למהגרים אלו. עם גידול בכמות הנפטרים, היה צורך לטפל ביתומים שנותרו ללא משפחה תומכת. הוקמו בתי יתומים תוך דאגה למזון, ביגוד וחינוך ליתומים.</a:t>
            </a:r>
            <a:endParaRPr sz="1200">
              <a:latin typeface="David"/>
              <a:ea typeface="David"/>
              <a:cs typeface="David"/>
              <a:sym typeface="Davi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8764946e2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8764946e2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sz="1200">
                <a:solidFill>
                  <a:schemeClr val="dk1"/>
                </a:solidFill>
                <a:latin typeface="David"/>
                <a:ea typeface="David"/>
                <a:cs typeface="David"/>
                <a:sym typeface="David"/>
              </a:rPr>
              <a:t>לירז דומיננטית:</a:t>
            </a:r>
            <a:br>
              <a:rPr lang="iw" sz="1200">
                <a:solidFill>
                  <a:srgbClr val="202122"/>
                </a:solidFill>
                <a:highlight>
                  <a:srgbClr val="FFFFFF"/>
                </a:highlight>
                <a:latin typeface="David"/>
                <a:ea typeface="David"/>
                <a:cs typeface="David"/>
                <a:sym typeface="David"/>
              </a:rPr>
            </a:br>
            <a:r>
              <a:rPr lang="iw" sz="1200">
                <a:solidFill>
                  <a:srgbClr val="202122"/>
                </a:solidFill>
                <a:highlight>
                  <a:srgbClr val="FFFFFF"/>
                </a:highlight>
                <a:latin typeface="David"/>
                <a:ea typeface="David"/>
                <a:cs typeface="David"/>
                <a:sym typeface="David"/>
              </a:rPr>
              <a:t>מצב נוסף איתו התמודדו היודנראטים היה דרישת הגרמנים לתשלומי כופר. כבר מתחילת הכיבוש, הגרמנים נהגו לאסור מספר יהודים מאמידי הקהילה ונכבדיה. הם הוכו ועונו בכלא. הגרמנים דרשו תשלומים גבוהים בתמורה לשיחרורם, אחרת יוצאו להורג תוך מספר ימים. היודנראטים נאלצו לגבות כספים מהקהילה על מנת לשחרר את האסירים, זאת כאשר האוכלוסייה עצמה איבדה את יכולת הפרנסה שלה וחיה על חסכונותיה. היודנראטים גם אולצו לאסוף דברי ערך שונים (כגון פרוות) על פי דרישת הגרמנים.</a:t>
            </a:r>
            <a:br>
              <a:rPr lang="iw" sz="1200">
                <a:solidFill>
                  <a:srgbClr val="202122"/>
                </a:solidFill>
                <a:highlight>
                  <a:srgbClr val="FFFFFF"/>
                </a:highlight>
                <a:latin typeface="David"/>
                <a:ea typeface="David"/>
                <a:cs typeface="David"/>
                <a:sym typeface="David"/>
              </a:rPr>
            </a:br>
            <a:r>
              <a:rPr lang="iw" sz="1200">
                <a:solidFill>
                  <a:srgbClr val="202122"/>
                </a:solidFill>
                <a:highlight>
                  <a:srgbClr val="FFFFFF"/>
                </a:highlight>
                <a:latin typeface="David"/>
                <a:ea typeface="David"/>
                <a:cs typeface="David"/>
                <a:sym typeface="David"/>
              </a:rPr>
              <a:t>כספי היודנראטים שימשו גם לתשלומי שוחד לגרמנים. תשלומים אלו מנעו או צמצמו עונשים (הן אישיים והן קולקטיביים) וגזירות. הם איפשרו מתן הקלות לקהילה. ידועים מקרים בהם שוחד דחה או ביטל ביצוע אקציות.</a:t>
            </a:r>
            <a:endParaRPr sz="1200">
              <a:latin typeface="David"/>
              <a:ea typeface="David"/>
              <a:cs typeface="David"/>
              <a:sym typeface="Davi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8764946e2_2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8764946e2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Clr>
                <a:srgbClr val="333333"/>
              </a:buClr>
              <a:buSzPts val="1050"/>
              <a:buFont typeface="Arial"/>
              <a:buNone/>
            </a:pPr>
            <a:r>
              <a:rPr lang="iw" sz="1200">
                <a:solidFill>
                  <a:schemeClr val="dk1"/>
                </a:solidFill>
                <a:latin typeface="David"/>
                <a:ea typeface="David"/>
                <a:cs typeface="David"/>
                <a:sym typeface="David"/>
              </a:rPr>
              <a:t>לירז דומיננטית:</a:t>
            </a:r>
            <a:br>
              <a:rPr lang="iw" sz="1200">
                <a:latin typeface="David"/>
                <a:ea typeface="David"/>
                <a:cs typeface="David"/>
                <a:sym typeface="David"/>
              </a:rPr>
            </a:br>
            <a:r>
              <a:rPr lang="iw" sz="1200">
                <a:latin typeface="David"/>
                <a:ea typeface="David"/>
                <a:cs typeface="David"/>
                <a:sym typeface="David"/>
              </a:rPr>
              <a:t>בכלליות על נושא החרמת הרכוש:</a:t>
            </a:r>
            <a:br>
              <a:rPr lang="iw" sz="1200">
                <a:highlight>
                  <a:srgbClr val="FFFFFF"/>
                </a:highlight>
                <a:latin typeface="David"/>
                <a:ea typeface="David"/>
                <a:cs typeface="David"/>
                <a:sym typeface="David"/>
              </a:rPr>
            </a:br>
            <a:r>
              <a:rPr lang="iw" sz="1200">
                <a:highlight>
                  <a:srgbClr val="FFFFFF"/>
                </a:highlight>
                <a:latin typeface="David"/>
                <a:ea typeface="David"/>
                <a:cs typeface="David"/>
                <a:sym typeface="David"/>
              </a:rPr>
              <a:t>גזל הרכוש אינו חלק ממערכת ה"השמדה באמצעות עבודה" והניצול של כוח האדם (של יהודים ושאינם יהודים) לעבודת עבדים. גזל הרכוש מתקיים בכל המדינות הכבושות ומסתייע רבות גם במדינות נייטרליות. לעתים קרובות מדובר בהחרמה או בהפקעה של חפצי אמנות, פיקדונות בנקים ופוליסות ביטוח, שהוסתרו או הופקדו בתום לב על ידי בעליהם. הגזל מתבטא פעמים רבות באי החזרה של רכוש גם למי שלא נספו, וגם ליורשי הנספים בתום המלחמה.</a:t>
            </a:r>
            <a:endParaRPr sz="1200">
              <a:highlight>
                <a:srgbClr val="FFFFFF"/>
              </a:highlight>
              <a:latin typeface="David"/>
              <a:ea typeface="David"/>
              <a:cs typeface="David"/>
              <a:sym typeface="David"/>
            </a:endParaRPr>
          </a:p>
          <a:p>
            <a:pPr marL="0" lvl="0" indent="0" algn="r" rtl="1">
              <a:lnSpc>
                <a:spcPct val="115000"/>
              </a:lnSpc>
              <a:spcBef>
                <a:spcPts val="0"/>
              </a:spcBef>
              <a:spcAft>
                <a:spcPts val="0"/>
              </a:spcAft>
              <a:buClr>
                <a:srgbClr val="333333"/>
              </a:buClr>
              <a:buSzPts val="1050"/>
              <a:buFont typeface="Arial"/>
              <a:buNone/>
            </a:pPr>
            <a:r>
              <a:rPr lang="iw" sz="1200">
                <a:highlight>
                  <a:srgbClr val="FFFFFF"/>
                </a:highlight>
                <a:latin typeface="David"/>
                <a:ea typeface="David"/>
                <a:cs typeface="David"/>
                <a:sym typeface="David"/>
              </a:rPr>
              <a:t>הממדים של גזל הרכוש הם עצומים, וספק אם אי פעם ייוודע ההיקף כולו. נושא עבודת הכפייה גלוי הרבה יותר, ושמות החברות (לדוגמא </a:t>
            </a:r>
            <a:r>
              <a:rPr lang="iw" sz="1200">
                <a:highlight>
                  <a:srgbClr val="FFFFFF"/>
                </a:highlight>
                <a:uFill>
                  <a:noFill/>
                </a:uFill>
                <a:latin typeface="David"/>
                <a:ea typeface="David"/>
                <a:cs typeface="David"/>
                <a:sym typeface="David"/>
                <a:hlinkClick r:id="rId3"/>
              </a:rPr>
              <a:t>אי.גה.פארבן</a:t>
            </a:r>
            <a:r>
              <a:rPr lang="iw" sz="1200">
                <a:highlight>
                  <a:srgbClr val="FFFFFF"/>
                </a:highlight>
                <a:latin typeface="David"/>
                <a:ea typeface="David"/>
                <a:cs typeface="David"/>
                <a:sym typeface="David"/>
              </a:rPr>
              <a:t>) שהעבידו אסירים בפרך ידועים היטב.</a:t>
            </a:r>
            <a:endParaRPr sz="1200">
              <a:highlight>
                <a:srgbClr val="FFFFFF"/>
              </a:highlight>
              <a:latin typeface="David"/>
              <a:ea typeface="David"/>
              <a:cs typeface="David"/>
              <a:sym typeface="David"/>
            </a:endParaRPr>
          </a:p>
          <a:p>
            <a:pPr marL="0" lvl="0" indent="0" algn="r" rtl="1">
              <a:spcBef>
                <a:spcPts val="0"/>
              </a:spcBef>
              <a:spcAft>
                <a:spcPts val="0"/>
              </a:spcAft>
              <a:buNone/>
            </a:pPr>
            <a:endParaRPr sz="1200">
              <a:latin typeface="David"/>
              <a:ea typeface="David"/>
              <a:cs typeface="David"/>
              <a:sym typeface="Davi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78764946e2_2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78764946e2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sz="1200">
                <a:solidFill>
                  <a:schemeClr val="dk1"/>
                </a:solidFill>
                <a:latin typeface="David"/>
                <a:ea typeface="David"/>
                <a:cs typeface="David"/>
                <a:sym typeface="David"/>
              </a:rPr>
              <a:t>לירז דומיננטית:</a:t>
            </a:r>
            <a:br>
              <a:rPr lang="iw" sz="1200">
                <a:latin typeface="David"/>
                <a:ea typeface="David"/>
                <a:cs typeface="David"/>
                <a:sym typeface="David"/>
              </a:rPr>
            </a:br>
            <a:r>
              <a:rPr lang="iw" sz="1200">
                <a:latin typeface="David"/>
                <a:ea typeface="David"/>
                <a:cs typeface="David"/>
                <a:sym typeface="David"/>
              </a:rPr>
              <a:t>לעיתים היודנראטים </a:t>
            </a:r>
            <a:r>
              <a:rPr lang="iw" sz="1200">
                <a:highlight>
                  <a:srgbClr val="FFFFFF"/>
                </a:highlight>
                <a:latin typeface="David"/>
                <a:ea typeface="David"/>
                <a:cs typeface="David"/>
                <a:sym typeface="David"/>
              </a:rPr>
              <a:t>שיתפו פעולה עם המחתרת בגטו במימון רכישת נשק ובהשתתפות במרד עצמו. דוגמאות אופייניות היו בגטאות: ז'טל, </a:t>
            </a:r>
            <a:r>
              <a:rPr lang="iw" sz="1200">
                <a:highlight>
                  <a:srgbClr val="FFFFFF"/>
                </a:highlight>
                <a:uFill>
                  <a:noFill/>
                </a:uFill>
                <a:latin typeface="David"/>
                <a:ea typeface="David"/>
                <a:cs typeface="David"/>
                <a:sym typeface="David"/>
                <a:hlinkClick r:id="rId3"/>
              </a:rPr>
              <a:t>טוצ'ין</a:t>
            </a:r>
            <a:r>
              <a:rPr lang="iw" sz="1200">
                <a:highlight>
                  <a:srgbClr val="FFFFFF"/>
                </a:highlight>
                <a:latin typeface="David"/>
                <a:ea typeface="David"/>
                <a:cs typeface="David"/>
                <a:sym typeface="David"/>
              </a:rPr>
              <a:t>, </a:t>
            </a:r>
            <a:r>
              <a:rPr lang="iw" sz="1200">
                <a:highlight>
                  <a:srgbClr val="FFFFFF"/>
                </a:highlight>
                <a:uFill>
                  <a:noFill/>
                </a:uFill>
                <a:latin typeface="David"/>
                <a:ea typeface="David"/>
                <a:cs typeface="David"/>
                <a:sym typeface="David"/>
                <a:hlinkClick r:id="rId4"/>
              </a:rPr>
              <a:t>לחווא</a:t>
            </a:r>
            <a:r>
              <a:rPr lang="iw" sz="1200">
                <a:highlight>
                  <a:srgbClr val="FFFFFF"/>
                </a:highlight>
                <a:latin typeface="David"/>
                <a:ea typeface="David"/>
                <a:cs typeface="David"/>
                <a:sym typeface="David"/>
              </a:rPr>
              <a:t>, </a:t>
            </a:r>
            <a:r>
              <a:rPr lang="iw" sz="1200">
                <a:highlight>
                  <a:srgbClr val="FFFFFF"/>
                </a:highlight>
                <a:uFill>
                  <a:noFill/>
                </a:uFill>
                <a:latin typeface="David"/>
                <a:ea typeface="David"/>
                <a:cs typeface="David"/>
                <a:sym typeface="David"/>
                <a:hlinkClick r:id="rId5"/>
              </a:rPr>
              <a:t>מינסק</a:t>
            </a:r>
            <a:r>
              <a:rPr lang="iw" sz="1200">
                <a:highlight>
                  <a:srgbClr val="FFFFFF"/>
                </a:highlight>
                <a:latin typeface="David"/>
                <a:ea typeface="David"/>
                <a:cs typeface="David"/>
                <a:sym typeface="David"/>
              </a:rPr>
              <a:t> ואחרים.</a:t>
            </a:r>
            <a:endParaRPr sz="1200">
              <a:highlight>
                <a:srgbClr val="FFFFFF"/>
              </a:highlight>
              <a:latin typeface="David"/>
              <a:ea typeface="David"/>
              <a:cs typeface="David"/>
              <a:sym typeface="David"/>
            </a:endParaRPr>
          </a:p>
          <a:p>
            <a:pPr marL="0" lvl="0" indent="0" algn="r" rtl="1">
              <a:spcBef>
                <a:spcPts val="0"/>
              </a:spcBef>
              <a:spcAft>
                <a:spcPts val="0"/>
              </a:spcAft>
              <a:buNone/>
            </a:pPr>
            <a:endParaRPr sz="1200">
              <a:latin typeface="David"/>
              <a:ea typeface="David"/>
              <a:cs typeface="David"/>
              <a:sym typeface="Davi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78764946e2_2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78764946e2_2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sz="1200">
                <a:solidFill>
                  <a:schemeClr val="dk1"/>
                </a:solidFill>
                <a:latin typeface="David"/>
                <a:ea typeface="David"/>
                <a:cs typeface="David"/>
                <a:sym typeface="David"/>
              </a:rPr>
              <a:t>לירז דומיננטית:</a:t>
            </a:r>
            <a:br>
              <a:rPr lang="iw" sz="1200">
                <a:solidFill>
                  <a:srgbClr val="202122"/>
                </a:solidFill>
                <a:highlight>
                  <a:srgbClr val="FFFFFF"/>
                </a:highlight>
                <a:latin typeface="David"/>
                <a:ea typeface="David"/>
                <a:cs typeface="David"/>
                <a:sym typeface="David"/>
              </a:rPr>
            </a:br>
            <a:r>
              <a:rPr lang="iw" sz="1200">
                <a:solidFill>
                  <a:srgbClr val="202122"/>
                </a:solidFill>
                <a:highlight>
                  <a:srgbClr val="FFFFFF"/>
                </a:highlight>
                <a:latin typeface="David"/>
                <a:ea typeface="David"/>
                <a:cs typeface="David"/>
                <a:sym typeface="David"/>
              </a:rPr>
              <a:t>בעיה קשה נוספת איתה נאלצו היודנראטים להתמודד היא בעיית התברואה והבריאות. היה קיים מחסור בצוות רפואי מיומן, בתרופות וציוד רפואי אחר. תנאי הצפיפות וחוסר ההגיינה בגטאות גרמו למגפות טיפוס שכיחות. היה צורך בהקמת בתי חולים, וכן בביצוע פעולות ניקוי וטיהור במקומות המגורים ובמקומות הציבוריים. היודנראטים נשאו באחריות ובמימון פעולות אלו. לצורך פעולות אלו, היודנראטים נתמכו על ידי ארגון הבריאות </a:t>
            </a:r>
            <a:r>
              <a:rPr lang="iw" sz="1200">
                <a:solidFill>
                  <a:srgbClr val="5A3696"/>
                </a:solidFill>
                <a:highlight>
                  <a:srgbClr val="FFFFFF"/>
                </a:highlight>
                <a:uFill>
                  <a:noFill/>
                </a:uFill>
                <a:latin typeface="David"/>
                <a:ea typeface="David"/>
                <a:cs typeface="David"/>
                <a:sym typeface="David"/>
                <a:hlinkClick r:id="rId3">
                  <a:extLst>
                    <a:ext uri="{A12FA001-AC4F-418D-AE19-62706E023703}">
                      <ahyp:hlinkClr xmlns:ahyp="http://schemas.microsoft.com/office/drawing/2018/hyperlinkcolor" val="tx"/>
                    </a:ext>
                  </a:extLst>
                </a:hlinkClick>
              </a:rPr>
              <a:t>טא"ז</a:t>
            </a:r>
            <a:r>
              <a:rPr lang="iw" sz="1200">
                <a:solidFill>
                  <a:srgbClr val="202122"/>
                </a:solidFill>
                <a:highlight>
                  <a:srgbClr val="FFFFFF"/>
                </a:highlight>
                <a:latin typeface="David"/>
                <a:ea typeface="David"/>
                <a:cs typeface="David"/>
                <a:sym typeface="David"/>
              </a:rPr>
              <a:t>.</a:t>
            </a:r>
            <a:endParaRPr sz="1200">
              <a:latin typeface="David"/>
              <a:ea typeface="David"/>
              <a:cs typeface="David"/>
              <a:sym typeface="Davi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8764946e2_2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78764946e2_2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sz="1200">
                <a:latin typeface="David"/>
                <a:ea typeface="David"/>
                <a:cs typeface="David"/>
                <a:sym typeface="David"/>
              </a:rPr>
              <a:t>לירז דומיננטית:</a:t>
            </a:r>
            <a:br>
              <a:rPr lang="iw" sz="1200">
                <a:solidFill>
                  <a:srgbClr val="202122"/>
                </a:solidFill>
                <a:highlight>
                  <a:srgbClr val="FFFFFF"/>
                </a:highlight>
                <a:latin typeface="David"/>
                <a:ea typeface="David"/>
                <a:cs typeface="David"/>
                <a:sym typeface="David"/>
              </a:rPr>
            </a:br>
            <a:r>
              <a:rPr lang="iw" sz="1200">
                <a:solidFill>
                  <a:srgbClr val="202122"/>
                </a:solidFill>
                <a:highlight>
                  <a:srgbClr val="FFFFFF"/>
                </a:highlight>
                <a:latin typeface="David"/>
                <a:ea typeface="David"/>
                <a:cs typeface="David"/>
                <a:sym typeface="David"/>
              </a:rPr>
              <a:t>הוקמה </a:t>
            </a:r>
            <a:r>
              <a:rPr lang="iw" sz="1200">
                <a:solidFill>
                  <a:srgbClr val="5A3696"/>
                </a:solidFill>
                <a:highlight>
                  <a:srgbClr val="FFFFFF"/>
                </a:highlight>
                <a:uFill>
                  <a:noFill/>
                </a:uFill>
                <a:latin typeface="David"/>
                <a:ea typeface="David"/>
                <a:cs typeface="David"/>
                <a:sym typeface="David"/>
                <a:hlinkClick r:id="rId3">
                  <a:extLst>
                    <a:ext uri="{A12FA001-AC4F-418D-AE19-62706E023703}">
                      <ahyp:hlinkClr xmlns:ahyp="http://schemas.microsoft.com/office/drawing/2018/hyperlinkcolor" val="tx"/>
                    </a:ext>
                  </a:extLst>
                </a:hlinkClick>
              </a:rPr>
              <a:t>משטרה יהודית</a:t>
            </a:r>
            <a:r>
              <a:rPr lang="iw" sz="1200">
                <a:solidFill>
                  <a:srgbClr val="202122"/>
                </a:solidFill>
                <a:highlight>
                  <a:srgbClr val="FFFFFF"/>
                </a:highlight>
                <a:latin typeface="David"/>
                <a:ea typeface="David"/>
                <a:cs typeface="David"/>
                <a:sym typeface="David"/>
              </a:rPr>
              <a:t> (Ordnungsdienst; "שירות הסדר"), לביצוע בפועל ההוראות הנדרשות. אף על פי שפורמלית המשטרות היהודיות היו כפופות ליודנראטים, בפועל הן קיבלו גם הוראות ישירות מהפיקוד הגרמני במקום.</a:t>
            </a:r>
            <a:endParaRPr sz="1200">
              <a:latin typeface="David"/>
              <a:ea typeface="David"/>
              <a:cs typeface="David"/>
              <a:sym typeface="Davi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8764946e2_2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78764946e2_2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sz="1200">
                <a:latin typeface="David"/>
                <a:ea typeface="David"/>
                <a:cs typeface="David"/>
                <a:sym typeface="David"/>
              </a:rPr>
              <a:t>לירז דומיננטית:</a:t>
            </a:r>
            <a:br>
              <a:rPr lang="iw"/>
            </a:br>
            <a:r>
              <a:rPr lang="iw"/>
              <a:t>גם בקהילה וגם בגטאות</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b0fa4f76b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b0fa4f76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iw" sz="1200">
                <a:solidFill>
                  <a:schemeClr val="dk1"/>
                </a:solidFill>
                <a:latin typeface="David"/>
                <a:ea typeface="David"/>
                <a:cs typeface="David"/>
                <a:sym typeface="David"/>
              </a:rPr>
              <a:t>שיר דומיננטית:</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8764946e2_2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8764946e2_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sz="1200">
                <a:solidFill>
                  <a:schemeClr val="dk1"/>
                </a:solidFill>
                <a:latin typeface="David"/>
                <a:ea typeface="David"/>
                <a:cs typeface="David"/>
                <a:sym typeface="David"/>
              </a:rPr>
              <a:t>לירז דומיננטית:</a:t>
            </a:r>
            <a:br>
              <a:rPr lang="iw" sz="1200">
                <a:latin typeface="David"/>
                <a:ea typeface="David"/>
                <a:cs typeface="David"/>
                <a:sym typeface="David"/>
              </a:rPr>
            </a:br>
            <a:r>
              <a:rPr lang="iw" sz="1200">
                <a:latin typeface="David"/>
                <a:ea typeface="David"/>
                <a:cs typeface="David"/>
                <a:sym typeface="David"/>
              </a:rPr>
              <a:t>מאוחר יותר -</a:t>
            </a:r>
            <a:r>
              <a:rPr lang="iw" sz="1200">
                <a:solidFill>
                  <a:srgbClr val="202122"/>
                </a:solidFill>
                <a:highlight>
                  <a:srgbClr val="FFFFFF"/>
                </a:highlight>
                <a:latin typeface="David"/>
                <a:ea typeface="David"/>
                <a:cs typeface="David"/>
                <a:sym typeface="David"/>
              </a:rPr>
              <a:t>עריכת רישום של היהודים שיישלחו להשמדה (על מעשה זה הייתה ביקורת רבה מצד היהודים על היודנראט)</a:t>
            </a:r>
            <a:endParaRPr sz="1200">
              <a:solidFill>
                <a:srgbClr val="202122"/>
              </a:solidFill>
              <a:highlight>
                <a:srgbClr val="FFFFFF"/>
              </a:highlight>
              <a:latin typeface="David"/>
              <a:ea typeface="David"/>
              <a:cs typeface="David"/>
              <a:sym typeface="David"/>
            </a:endParaRPr>
          </a:p>
          <a:p>
            <a:pPr marL="0" lvl="0" indent="0" algn="r" rtl="1">
              <a:lnSpc>
                <a:spcPct val="115000"/>
              </a:lnSpc>
              <a:spcBef>
                <a:spcPts val="500"/>
              </a:spcBef>
              <a:spcAft>
                <a:spcPts val="0"/>
              </a:spcAft>
              <a:buClr>
                <a:schemeClr val="dk1"/>
              </a:buClr>
              <a:buSzPts val="1100"/>
              <a:buFont typeface="Arial"/>
              <a:buNone/>
            </a:pPr>
            <a:r>
              <a:rPr lang="iw" sz="1200">
                <a:solidFill>
                  <a:srgbClr val="202122"/>
                </a:solidFill>
                <a:highlight>
                  <a:srgbClr val="FFFFFF"/>
                </a:highlight>
                <a:latin typeface="David"/>
                <a:ea typeface="David"/>
                <a:cs typeface="David"/>
                <a:sym typeface="David"/>
              </a:rPr>
              <a:t>עם תחילת תהליך ההשמדה של היהודים, נעשו דרישות הנאצים קשות יותר לביצוע, והיודנראטים נדרשו לבצע פעולות הקשורות למדיניות הדיכוי הנאצית, כמו הכנת רשימת הנשלחים להשמדה, ומיון האנשים ב</a:t>
            </a:r>
            <a:r>
              <a:rPr lang="iw" sz="1200">
                <a:solidFill>
                  <a:srgbClr val="5A3696"/>
                </a:solidFill>
                <a:highlight>
                  <a:srgbClr val="FFFFFF"/>
                </a:highlight>
                <a:uFill>
                  <a:noFill/>
                </a:uFill>
                <a:latin typeface="David"/>
                <a:ea typeface="David"/>
                <a:cs typeface="David"/>
                <a:sym typeface="David"/>
                <a:hlinkClick r:id="rId3">
                  <a:extLst>
                    <a:ext uri="{A12FA001-AC4F-418D-AE19-62706E023703}">
                      <ahyp:hlinkClr xmlns:ahyp="http://schemas.microsoft.com/office/drawing/2018/hyperlinkcolor" val="tx"/>
                    </a:ext>
                  </a:extLst>
                </a:hlinkClick>
              </a:rPr>
              <a:t>מחנות ההשמדה</a:t>
            </a:r>
            <a:r>
              <a:rPr lang="iw" sz="1200">
                <a:solidFill>
                  <a:srgbClr val="202122"/>
                </a:solidFill>
                <a:highlight>
                  <a:srgbClr val="FFFFFF"/>
                </a:highlight>
                <a:latin typeface="David"/>
                <a:ea typeface="David"/>
                <a:cs typeface="David"/>
                <a:sym typeface="David"/>
              </a:rPr>
              <a:t> לעבודה או ל</a:t>
            </a:r>
            <a:r>
              <a:rPr lang="iw" sz="1200">
                <a:solidFill>
                  <a:srgbClr val="5A3696"/>
                </a:solidFill>
                <a:highlight>
                  <a:srgbClr val="FFFFFF"/>
                </a:highlight>
                <a:uFill>
                  <a:noFill/>
                </a:uFill>
                <a:latin typeface="David"/>
                <a:ea typeface="David"/>
                <a:cs typeface="David"/>
                <a:sym typeface="David"/>
                <a:hlinkClick r:id="rId4">
                  <a:extLst>
                    <a:ext uri="{A12FA001-AC4F-418D-AE19-62706E023703}">
                      <ahyp:hlinkClr xmlns:ahyp="http://schemas.microsoft.com/office/drawing/2018/hyperlinkcolor" val="tx"/>
                    </a:ext>
                  </a:extLst>
                </a:hlinkClick>
              </a:rPr>
              <a:t>תאי גזים</a:t>
            </a:r>
            <a:r>
              <a:rPr lang="iw" sz="1200">
                <a:solidFill>
                  <a:srgbClr val="202122"/>
                </a:solidFill>
                <a:highlight>
                  <a:srgbClr val="FFFFFF"/>
                </a:highlight>
                <a:latin typeface="David"/>
                <a:ea typeface="David"/>
                <a:cs typeface="David"/>
                <a:sym typeface="David"/>
              </a:rPr>
              <a:t>.</a:t>
            </a:r>
            <a:endParaRPr sz="1200">
              <a:solidFill>
                <a:srgbClr val="202122"/>
              </a:solidFill>
              <a:highlight>
                <a:srgbClr val="FFFFFF"/>
              </a:highlight>
              <a:latin typeface="David"/>
              <a:ea typeface="David"/>
              <a:cs typeface="David"/>
              <a:sym typeface="David"/>
            </a:endParaRPr>
          </a:p>
          <a:p>
            <a:pPr marL="0" lvl="0" indent="0" algn="r" rtl="1">
              <a:lnSpc>
                <a:spcPct val="115000"/>
              </a:lnSpc>
              <a:spcBef>
                <a:spcPts val="500"/>
              </a:spcBef>
              <a:spcAft>
                <a:spcPts val="0"/>
              </a:spcAft>
              <a:buClr>
                <a:schemeClr val="dk1"/>
              </a:buClr>
              <a:buSzPts val="1100"/>
              <a:buFont typeface="Arial"/>
              <a:buNone/>
            </a:pPr>
            <a:r>
              <a:rPr lang="iw" sz="1200">
                <a:solidFill>
                  <a:srgbClr val="202122"/>
                </a:solidFill>
                <a:highlight>
                  <a:srgbClr val="FFFFFF"/>
                </a:highlight>
                <a:latin typeface="David"/>
                <a:ea typeface="David"/>
                <a:cs typeface="David"/>
                <a:sym typeface="David"/>
              </a:rPr>
              <a:t>דרכי ההתמודדות של היודנראטים עם קשיי התפקיד השתנו לא רק מגטו לגטו, אלא גם בחילופי תפקיד היושב ראש. ברוב הגטאות הוחלפו יושבי הראש והשתנה הרכב היודנראט מספר פעמים. לכן לא ניתן בדרך כלל לדבר על מדיניות התמודדות ברמת המקום אלא בהתאם לזהות היושב ראש בזמן נתון כל שהוא.</a:t>
            </a:r>
            <a:endParaRPr sz="1200">
              <a:solidFill>
                <a:srgbClr val="202122"/>
              </a:solidFill>
              <a:highlight>
                <a:srgbClr val="FFFFFF"/>
              </a:highlight>
              <a:latin typeface="David"/>
              <a:ea typeface="David"/>
              <a:cs typeface="David"/>
              <a:sym typeface="David"/>
            </a:endParaRPr>
          </a:p>
          <a:p>
            <a:pPr marL="0" lvl="0" indent="0" algn="r" rtl="1">
              <a:spcBef>
                <a:spcPts val="500"/>
              </a:spcBef>
              <a:spcAft>
                <a:spcPts val="0"/>
              </a:spcAft>
              <a:buNone/>
            </a:pPr>
            <a:endParaRPr sz="1200">
              <a:latin typeface="David"/>
              <a:ea typeface="David"/>
              <a:cs typeface="David"/>
              <a:sym typeface="Davi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78764946e2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78764946e2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30200" lvl="0" indent="0" algn="r" rtl="1">
              <a:lnSpc>
                <a:spcPct val="115000"/>
              </a:lnSpc>
              <a:spcBef>
                <a:spcPts val="1200"/>
              </a:spcBef>
              <a:spcAft>
                <a:spcPts val="1200"/>
              </a:spcAft>
              <a:buClr>
                <a:schemeClr val="dk1"/>
              </a:buClr>
              <a:buSzPts val="1100"/>
              <a:buFont typeface="Arial"/>
              <a:buNone/>
            </a:pPr>
            <a:r>
              <a:rPr lang="iw" sz="1200">
                <a:solidFill>
                  <a:schemeClr val="dk1"/>
                </a:solidFill>
              </a:rPr>
              <a:t>למסור לכלל התלמידים נקודות שיבואו לדיון בהמשך- שיתוף פעולה עם המחתרות, שיתוף פעולה עם הנאצים, סיוע בהברחות בגטו, גטו פרודוקטיבי, חינוך ותרבות בגטו- כל אלה מופיעים גם בכרטיסי המידע שיחולקו לתלמידים יחד עם ההסבר לגבי אישיותו של כל ראש יודנראט שהתלמידים אמורים להציג. </a:t>
            </a:r>
            <a:br>
              <a:rPr lang="iw" sz="1200">
                <a:solidFill>
                  <a:schemeClr val="dk1"/>
                </a:solidFill>
              </a:rPr>
            </a:br>
            <a:r>
              <a:rPr lang="iw" sz="1200">
                <a:solidFill>
                  <a:schemeClr val="dk1"/>
                </a:solidFill>
              </a:rPr>
              <a:t>להגיד להם שהם יכולים גם לחפש באינטרנט!</a:t>
            </a:r>
            <a:br>
              <a:rPr lang="iw" sz="1200">
                <a:solidFill>
                  <a:schemeClr val="dk1"/>
                </a:solidFill>
              </a:rPr>
            </a:br>
            <a:r>
              <a:rPr lang="iw" sz="1200">
                <a:solidFill>
                  <a:schemeClr val="dk1"/>
                </a:solidFill>
              </a:rPr>
              <a:t>חלוקת הכיתה לקבוצות של 3-4 תלמידים. כל קבוצה מקבלת כרטיס מידע על ראש יודנראט, שבו סקירה קצרה על חייו ופועלו בתפקיד, ופרוטוקול ישיבה עם נושא עליו חברי הקבוצה צריכים לדון בהתאם לתפקיד אותו הם משחקים + לנמק מהן הסיבות שהחליטו כפי שהחליטו לגבי אותו נושא.</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b01f3ddbbd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b01f3ddbb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8764946e2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78764946e2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b01f3ddbb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b01f3ddb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sz="1200">
                <a:solidFill>
                  <a:schemeClr val="dk1"/>
                </a:solidFill>
                <a:latin typeface="David"/>
                <a:ea typeface="David"/>
                <a:cs typeface="David"/>
                <a:sym typeface="David"/>
              </a:rPr>
              <a:t>לירז דומיננטית:</a:t>
            </a:r>
            <a:br>
              <a:rPr lang="iw" sz="1200">
                <a:highlight>
                  <a:srgbClr val="FFFFFF"/>
                </a:highlight>
                <a:latin typeface="David"/>
                <a:ea typeface="David"/>
                <a:cs typeface="David"/>
                <a:sym typeface="David"/>
              </a:rPr>
            </a:br>
            <a:r>
              <a:rPr lang="iw" sz="1200">
                <a:highlight>
                  <a:srgbClr val="FFFFFF"/>
                </a:highlight>
                <a:latin typeface="David"/>
                <a:ea typeface="David"/>
                <a:cs typeface="David"/>
                <a:sym typeface="David"/>
              </a:rPr>
              <a:t>על פי מגוון רחב של מקורות, עשרות מיושבי הראש וחברי יודנראטים בחרו להתאבד, לעיתים יחד עם נשותיהם ומשפחתם. בגטו ברזה-קרטוסקה, באוקטובר 1942, התאבדו יעקב שלוסברגר יחד עם רוב (לפי מקורות שונים - כל) חברי היודנראט במהלך פגישתם האחרונה, לפני האקציה</a:t>
            </a:r>
            <a:r>
              <a:rPr lang="iw" sz="1200" baseline="30000">
                <a:highlight>
                  <a:srgbClr val="FFFFFF"/>
                </a:highlight>
                <a:latin typeface="David"/>
                <a:ea typeface="David"/>
                <a:cs typeface="David"/>
                <a:sym typeface="David"/>
              </a:rPr>
              <a:t>.</a:t>
            </a:r>
            <a:endParaRPr sz="1200">
              <a:latin typeface="David"/>
              <a:ea typeface="David"/>
              <a:cs typeface="David"/>
              <a:sym typeface="Davi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8764946e2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8764946e2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500"/>
              </a:spcBef>
              <a:spcAft>
                <a:spcPts val="0"/>
              </a:spcAft>
              <a:buClr>
                <a:schemeClr val="dk1"/>
              </a:buClr>
              <a:buSzPts val="1100"/>
              <a:buFont typeface="Arial"/>
              <a:buNone/>
            </a:pPr>
            <a:r>
              <a:rPr lang="iw" sz="1200">
                <a:highlight>
                  <a:srgbClr val="FFFFFF"/>
                </a:highlight>
                <a:latin typeface="David"/>
                <a:ea typeface="David"/>
                <a:cs typeface="David"/>
                <a:sym typeface="David"/>
              </a:rPr>
              <a:t>לירז דומיננטית:</a:t>
            </a:r>
            <a:br>
              <a:rPr lang="iw" sz="1200">
                <a:highlight>
                  <a:srgbClr val="FFFFFF"/>
                </a:highlight>
                <a:latin typeface="David"/>
                <a:ea typeface="David"/>
                <a:cs typeface="David"/>
                <a:sym typeface="David"/>
              </a:rPr>
            </a:br>
            <a:r>
              <a:rPr lang="iw" sz="1200">
                <a:highlight>
                  <a:srgbClr val="FFFFFF"/>
                </a:highlight>
                <a:latin typeface="David"/>
                <a:ea typeface="David"/>
                <a:cs typeface="David"/>
                <a:sym typeface="David"/>
              </a:rPr>
              <a:t>ד"ר </a:t>
            </a:r>
            <a:r>
              <a:rPr lang="iw" sz="1200" b="1">
                <a:highlight>
                  <a:srgbClr val="FFFFFF"/>
                </a:highlight>
                <a:latin typeface="David"/>
                <a:ea typeface="David"/>
                <a:cs typeface="David"/>
                <a:sym typeface="David"/>
              </a:rPr>
              <a:t>ישראל רודולף</a:t>
            </a:r>
            <a:r>
              <a:rPr lang="iw" sz="1200">
                <a:highlight>
                  <a:srgbClr val="FFFFFF"/>
                </a:highlight>
                <a:latin typeface="David"/>
                <a:ea typeface="David"/>
                <a:cs typeface="David"/>
                <a:sym typeface="David"/>
              </a:rPr>
              <a:t> (</a:t>
            </a:r>
            <a:r>
              <a:rPr lang="iw" sz="1200" b="1">
                <a:highlight>
                  <a:srgbClr val="FFFFFF"/>
                </a:highlight>
                <a:latin typeface="David"/>
                <a:ea typeface="David"/>
                <a:cs typeface="David"/>
                <a:sym typeface="David"/>
              </a:rPr>
              <a:t>רֶזֶ'ה</a:t>
            </a:r>
            <a:r>
              <a:rPr lang="iw" sz="1200">
                <a:highlight>
                  <a:srgbClr val="FFFFFF"/>
                </a:highlight>
                <a:latin typeface="David"/>
                <a:ea typeface="David"/>
                <a:cs typeface="David"/>
                <a:sym typeface="David"/>
              </a:rPr>
              <a:t>) </a:t>
            </a:r>
            <a:r>
              <a:rPr lang="iw" sz="1200" b="1">
                <a:highlight>
                  <a:srgbClr val="FFFFFF"/>
                </a:highlight>
                <a:latin typeface="David"/>
                <a:ea typeface="David"/>
                <a:cs typeface="David"/>
                <a:sym typeface="David"/>
              </a:rPr>
              <a:t>קַסְטְנֶר</a:t>
            </a:r>
            <a:r>
              <a:rPr lang="iw" sz="1200">
                <a:highlight>
                  <a:srgbClr val="FFFFFF"/>
                </a:highlight>
                <a:latin typeface="David"/>
                <a:ea typeface="David"/>
                <a:cs typeface="David"/>
                <a:sym typeface="David"/>
              </a:rPr>
              <a:t> היה חבר </a:t>
            </a:r>
            <a:r>
              <a:rPr lang="iw" sz="1200">
                <a:highlight>
                  <a:srgbClr val="FFFFFF"/>
                </a:highlight>
                <a:uFill>
                  <a:noFill/>
                </a:uFill>
                <a:latin typeface="David"/>
                <a:ea typeface="David"/>
                <a:cs typeface="David"/>
                <a:sym typeface="David"/>
                <a:hlinkClick r:id="rId3"/>
              </a:rPr>
              <a:t>ועד העזרה וההצלה בבודפשט</a:t>
            </a:r>
            <a:r>
              <a:rPr lang="iw" sz="1200">
                <a:highlight>
                  <a:srgbClr val="FFFFFF"/>
                </a:highlight>
                <a:latin typeface="David"/>
                <a:ea typeface="David"/>
                <a:cs typeface="David"/>
                <a:sym typeface="David"/>
              </a:rPr>
              <a:t> בזמן </a:t>
            </a:r>
            <a:r>
              <a:rPr lang="iw" sz="1200">
                <a:highlight>
                  <a:srgbClr val="FFFFFF"/>
                </a:highlight>
                <a:uFill>
                  <a:noFill/>
                </a:uFill>
                <a:latin typeface="David"/>
                <a:ea typeface="David"/>
                <a:cs typeface="David"/>
                <a:sym typeface="David"/>
                <a:hlinkClick r:id="rId4"/>
              </a:rPr>
              <a:t>השואה</a:t>
            </a:r>
            <a:r>
              <a:rPr lang="iw" sz="1200">
                <a:highlight>
                  <a:srgbClr val="FFFFFF"/>
                </a:highlight>
                <a:latin typeface="David"/>
                <a:ea typeface="David"/>
                <a:cs typeface="David"/>
                <a:sym typeface="David"/>
              </a:rPr>
              <a:t> ומארגן פעולות הצלה שונות, בהן "</a:t>
            </a:r>
            <a:r>
              <a:rPr lang="iw" sz="1200">
                <a:highlight>
                  <a:srgbClr val="FFFFFF"/>
                </a:highlight>
                <a:uFill>
                  <a:noFill/>
                </a:uFill>
                <a:latin typeface="David"/>
                <a:ea typeface="David"/>
                <a:cs typeface="David"/>
                <a:sym typeface="David"/>
                <a:hlinkClick r:id="rId5"/>
              </a:rPr>
              <a:t>רכבת קסטנר</a:t>
            </a:r>
            <a:r>
              <a:rPr lang="iw" sz="1200">
                <a:highlight>
                  <a:srgbClr val="FFFFFF"/>
                </a:highlight>
                <a:latin typeface="David"/>
                <a:ea typeface="David"/>
                <a:cs typeface="David"/>
                <a:sym typeface="David"/>
              </a:rPr>
              <a:t>".</a:t>
            </a:r>
            <a:endParaRPr sz="1200">
              <a:highlight>
                <a:srgbClr val="FFFFFF"/>
              </a:highlight>
              <a:latin typeface="David"/>
              <a:ea typeface="David"/>
              <a:cs typeface="David"/>
              <a:sym typeface="David"/>
            </a:endParaRPr>
          </a:p>
          <a:p>
            <a:pPr marL="0" lvl="0" indent="0" algn="r" rtl="1">
              <a:lnSpc>
                <a:spcPct val="115000"/>
              </a:lnSpc>
              <a:spcBef>
                <a:spcPts val="500"/>
              </a:spcBef>
              <a:spcAft>
                <a:spcPts val="0"/>
              </a:spcAft>
              <a:buClr>
                <a:schemeClr val="dk1"/>
              </a:buClr>
              <a:buSzPts val="1100"/>
              <a:buFont typeface="Arial"/>
              <a:buNone/>
            </a:pPr>
            <a:r>
              <a:rPr lang="iw" sz="1200">
                <a:highlight>
                  <a:srgbClr val="FFFFFF"/>
                </a:highlight>
                <a:latin typeface="David"/>
                <a:ea typeface="David"/>
                <a:cs typeface="David"/>
                <a:sym typeface="David"/>
              </a:rPr>
              <a:t>בשנת 1952 פרסם ה</a:t>
            </a:r>
            <a:r>
              <a:rPr lang="iw" sz="1200">
                <a:highlight>
                  <a:srgbClr val="FFFFFF"/>
                </a:highlight>
                <a:uFill>
                  <a:noFill/>
                </a:uFill>
                <a:latin typeface="David"/>
                <a:ea typeface="David"/>
                <a:cs typeface="David"/>
                <a:sym typeface="David"/>
                <a:hlinkClick r:id="rId6"/>
              </a:rPr>
              <a:t>עיתונאי</a:t>
            </a:r>
            <a:r>
              <a:rPr lang="iw" sz="1200">
                <a:highlight>
                  <a:srgbClr val="FFFFFF"/>
                </a:highlight>
                <a:latin typeface="David"/>
                <a:ea typeface="David"/>
                <a:cs typeface="David"/>
                <a:sym typeface="David"/>
              </a:rPr>
              <a:t> הירושלמי </a:t>
            </a:r>
            <a:r>
              <a:rPr lang="iw" sz="1200">
                <a:highlight>
                  <a:srgbClr val="FFFFFF"/>
                </a:highlight>
                <a:uFill>
                  <a:noFill/>
                </a:uFill>
                <a:latin typeface="David"/>
                <a:ea typeface="David"/>
                <a:cs typeface="David"/>
                <a:sym typeface="David"/>
                <a:hlinkClick r:id="rId7"/>
              </a:rPr>
              <a:t>מלכיאל גרינוולד</a:t>
            </a:r>
            <a:r>
              <a:rPr lang="iw" sz="1200">
                <a:highlight>
                  <a:srgbClr val="FFFFFF"/>
                </a:highlight>
                <a:latin typeface="David"/>
                <a:ea typeface="David"/>
                <a:cs typeface="David"/>
                <a:sym typeface="David"/>
              </a:rPr>
              <a:t>, כתבה שבה האשים את קסטנר כי שיתף פעולה עם השלטון הנאצי במלחמת העולם השנייה. </a:t>
            </a:r>
            <a:r>
              <a:rPr lang="iw" sz="1200">
                <a:highlight>
                  <a:srgbClr val="FFFFFF"/>
                </a:highlight>
                <a:uFill>
                  <a:noFill/>
                </a:uFill>
                <a:latin typeface="David"/>
                <a:ea typeface="David"/>
                <a:cs typeface="David"/>
                <a:sym typeface="David"/>
                <a:hlinkClick r:id="rId8"/>
              </a:rPr>
              <a:t>היועץ המשפטי לממשלה</a:t>
            </a:r>
            <a:r>
              <a:rPr lang="iw" sz="1200">
                <a:highlight>
                  <a:srgbClr val="FFFFFF"/>
                </a:highlight>
                <a:latin typeface="David"/>
                <a:ea typeface="David"/>
                <a:cs typeface="David"/>
                <a:sym typeface="David"/>
              </a:rPr>
              <a:t> </a:t>
            </a:r>
            <a:r>
              <a:rPr lang="iw" sz="1200">
                <a:highlight>
                  <a:srgbClr val="FFFFFF"/>
                </a:highlight>
                <a:uFill>
                  <a:noFill/>
                </a:uFill>
                <a:latin typeface="David"/>
                <a:ea typeface="David"/>
                <a:cs typeface="David"/>
                <a:sym typeface="David"/>
                <a:hlinkClick r:id="rId9"/>
              </a:rPr>
              <a:t>חיים כהן</a:t>
            </a:r>
            <a:r>
              <a:rPr lang="iw" sz="1200">
                <a:highlight>
                  <a:srgbClr val="FFFFFF"/>
                </a:highlight>
                <a:latin typeface="David"/>
                <a:ea typeface="David"/>
                <a:cs typeface="David"/>
                <a:sym typeface="David"/>
              </a:rPr>
              <a:t> הגיש </a:t>
            </a:r>
            <a:r>
              <a:rPr lang="iw" sz="1200">
                <a:highlight>
                  <a:srgbClr val="FFFFFF"/>
                </a:highlight>
                <a:uFill>
                  <a:noFill/>
                </a:uFill>
                <a:latin typeface="David"/>
                <a:ea typeface="David"/>
                <a:cs typeface="David"/>
                <a:sym typeface="David"/>
                <a:hlinkClick r:id="rId10"/>
              </a:rPr>
              <a:t>כתב אישום</a:t>
            </a:r>
            <a:r>
              <a:rPr lang="iw" sz="1200">
                <a:highlight>
                  <a:srgbClr val="FFFFFF"/>
                </a:highlight>
                <a:latin typeface="David"/>
                <a:ea typeface="David"/>
                <a:cs typeface="David"/>
                <a:sym typeface="David"/>
              </a:rPr>
              <a:t> נגד גרינוולד בגין </a:t>
            </a:r>
            <a:r>
              <a:rPr lang="iw" sz="1200">
                <a:highlight>
                  <a:srgbClr val="FFFFFF"/>
                </a:highlight>
                <a:uFill>
                  <a:noFill/>
                </a:uFill>
                <a:latin typeface="David"/>
                <a:ea typeface="David"/>
                <a:cs typeface="David"/>
                <a:sym typeface="David"/>
                <a:hlinkClick r:id="rId11"/>
              </a:rPr>
              <a:t>הוצאת דיבה</a:t>
            </a:r>
            <a:r>
              <a:rPr lang="iw" sz="1200">
                <a:highlight>
                  <a:srgbClr val="FFFFFF"/>
                </a:highlight>
                <a:latin typeface="David"/>
                <a:ea typeface="David"/>
                <a:cs typeface="David"/>
                <a:sym typeface="David"/>
              </a:rPr>
              <a:t>. משפטו של גרינוולד, שעורר עניין ציבורי רב, הפך לבירור רחב יריעה של </a:t>
            </a:r>
            <a:r>
              <a:rPr lang="iw" sz="1200">
                <a:highlight>
                  <a:srgbClr val="FFFFFF"/>
                </a:highlight>
                <a:uFill>
                  <a:noFill/>
                </a:uFill>
                <a:latin typeface="David"/>
                <a:ea typeface="David"/>
                <a:cs typeface="David"/>
                <a:sym typeface="David"/>
                <a:hlinkClick r:id="rId12"/>
              </a:rPr>
              <a:t>שואת יהודי הונגריה</a:t>
            </a:r>
            <a:r>
              <a:rPr lang="iw" sz="1200">
                <a:highlight>
                  <a:srgbClr val="FFFFFF"/>
                </a:highlight>
                <a:latin typeface="David"/>
                <a:ea typeface="David"/>
                <a:cs typeface="David"/>
                <a:sym typeface="David"/>
              </a:rPr>
              <a:t> ופעילותו של קסטנר במהלכה, ונודע כ"משפט קסטנר". ביוני 1955 זיכה בית המשפט המחוזי את גרינוולד מרוב ההאשמות, והשופט </a:t>
            </a:r>
            <a:r>
              <a:rPr lang="iw" sz="1200">
                <a:highlight>
                  <a:srgbClr val="FFFFFF"/>
                </a:highlight>
                <a:uFill>
                  <a:noFill/>
                </a:uFill>
                <a:latin typeface="David"/>
                <a:ea typeface="David"/>
                <a:cs typeface="David"/>
                <a:sym typeface="David"/>
                <a:hlinkClick r:id="rId13"/>
              </a:rPr>
              <a:t>בנימין הלוי</a:t>
            </a:r>
            <a:r>
              <a:rPr lang="iw" sz="1200">
                <a:highlight>
                  <a:srgbClr val="FFFFFF"/>
                </a:highlight>
                <a:latin typeface="David"/>
                <a:ea typeface="David"/>
                <a:cs typeface="David"/>
                <a:sym typeface="David"/>
              </a:rPr>
              <a:t> כתב בפסק דינו כי "קסטנר מכר את נפשו לשטן". בעקבות המשפט </a:t>
            </a:r>
            <a:r>
              <a:rPr lang="iw" sz="1200">
                <a:highlight>
                  <a:srgbClr val="FFFFFF"/>
                </a:highlight>
                <a:uFill>
                  <a:noFill/>
                </a:uFill>
                <a:latin typeface="David"/>
                <a:ea typeface="David"/>
                <a:cs typeface="David"/>
                <a:sym typeface="David"/>
                <a:hlinkClick r:id="rId14"/>
              </a:rPr>
              <a:t>נרצח</a:t>
            </a:r>
            <a:r>
              <a:rPr lang="iw" sz="1200">
                <a:highlight>
                  <a:srgbClr val="FFFFFF"/>
                </a:highlight>
                <a:latin typeface="David"/>
                <a:ea typeface="David"/>
                <a:cs typeface="David"/>
                <a:sym typeface="David"/>
              </a:rPr>
              <a:t> קסטנר ב</a:t>
            </a:r>
            <a:r>
              <a:rPr lang="iw" sz="1200">
                <a:highlight>
                  <a:srgbClr val="FFFFFF"/>
                </a:highlight>
                <a:uFill>
                  <a:noFill/>
                </a:uFill>
                <a:latin typeface="David"/>
                <a:ea typeface="David"/>
                <a:cs typeface="David"/>
                <a:sym typeface="David"/>
                <a:hlinkClick r:id="rId15"/>
              </a:rPr>
              <a:t>תל אביב</a:t>
            </a:r>
            <a:r>
              <a:rPr lang="iw" sz="1200">
                <a:highlight>
                  <a:srgbClr val="FFFFFF"/>
                </a:highlight>
                <a:latin typeface="David"/>
                <a:ea typeface="David"/>
                <a:cs typeface="David"/>
                <a:sym typeface="David"/>
              </a:rPr>
              <a:t>. המדינה </a:t>
            </a:r>
            <a:r>
              <a:rPr lang="iw" sz="1200">
                <a:highlight>
                  <a:srgbClr val="FFFFFF"/>
                </a:highlight>
                <a:uFill>
                  <a:noFill/>
                </a:uFill>
                <a:latin typeface="David"/>
                <a:ea typeface="David"/>
                <a:cs typeface="David"/>
                <a:sym typeface="David"/>
                <a:hlinkClick r:id="rId16"/>
              </a:rPr>
              <a:t>ערערה</a:t>
            </a:r>
            <a:r>
              <a:rPr lang="iw" sz="1200">
                <a:highlight>
                  <a:srgbClr val="FFFFFF"/>
                </a:highlight>
                <a:latin typeface="David"/>
                <a:ea typeface="David"/>
                <a:cs typeface="David"/>
                <a:sym typeface="David"/>
              </a:rPr>
              <a:t>, ו</a:t>
            </a:r>
            <a:r>
              <a:rPr lang="iw" sz="1200">
                <a:highlight>
                  <a:srgbClr val="FFFFFF"/>
                </a:highlight>
                <a:uFill>
                  <a:noFill/>
                </a:uFill>
                <a:latin typeface="David"/>
                <a:ea typeface="David"/>
                <a:cs typeface="David"/>
                <a:sym typeface="David"/>
                <a:hlinkClick r:id="rId17"/>
              </a:rPr>
              <a:t>פסק הדין</a:t>
            </a:r>
            <a:r>
              <a:rPr lang="iw" sz="1200">
                <a:highlight>
                  <a:srgbClr val="FFFFFF"/>
                </a:highlight>
                <a:latin typeface="David"/>
                <a:ea typeface="David"/>
                <a:cs typeface="David"/>
                <a:sym typeface="David"/>
              </a:rPr>
              <a:t> של </a:t>
            </a:r>
            <a:r>
              <a:rPr lang="iw" sz="1200">
                <a:highlight>
                  <a:srgbClr val="FFFFFF"/>
                </a:highlight>
                <a:uFill>
                  <a:noFill/>
                </a:uFill>
                <a:latin typeface="David"/>
                <a:ea typeface="David"/>
                <a:cs typeface="David"/>
                <a:sym typeface="David"/>
                <a:hlinkClick r:id="rId18"/>
              </a:rPr>
              <a:t>בית המשפט העליון</a:t>
            </a:r>
            <a:r>
              <a:rPr lang="iw" sz="1200">
                <a:highlight>
                  <a:srgbClr val="FFFFFF"/>
                </a:highlight>
                <a:latin typeface="David"/>
                <a:ea typeface="David"/>
                <a:cs typeface="David"/>
                <a:sym typeface="David"/>
              </a:rPr>
              <a:t>, שניתן לאחר הרצח, טיהר את קסטנר, ברוב דעות, מאשמת שיתוף פעולה עם הנאצים, רצח בעקיפין של יהודי הונגריה ושותפות גזל עם הנאצים; אך הוסכם בו פה אחד ש"קסטנר הציל באמצעות שקר ביודעין ובאורח פלילי" את פושע המלחמה הנאצי </a:t>
            </a:r>
            <a:r>
              <a:rPr lang="iw" sz="1200">
                <a:highlight>
                  <a:srgbClr val="FFFFFF"/>
                </a:highlight>
                <a:uFill>
                  <a:noFill/>
                </a:uFill>
                <a:latin typeface="David"/>
                <a:ea typeface="David"/>
                <a:cs typeface="David"/>
                <a:sym typeface="David"/>
                <a:hlinkClick r:id="rId19"/>
              </a:rPr>
              <a:t>קורט בכר</a:t>
            </a:r>
            <a:r>
              <a:rPr lang="iw" sz="1200">
                <a:highlight>
                  <a:srgbClr val="FFFFFF"/>
                </a:highlight>
                <a:latin typeface="David"/>
                <a:ea typeface="David"/>
                <a:cs typeface="David"/>
                <a:sym typeface="David"/>
              </a:rPr>
              <a:t> מעונש המוות שציפה לו ב</a:t>
            </a:r>
            <a:r>
              <a:rPr lang="iw" sz="1200">
                <a:highlight>
                  <a:srgbClr val="FFFFFF"/>
                </a:highlight>
                <a:uFill>
                  <a:noFill/>
                </a:uFill>
                <a:latin typeface="David"/>
                <a:ea typeface="David"/>
                <a:cs typeface="David"/>
                <a:sym typeface="David"/>
                <a:hlinkClick r:id="rId20"/>
              </a:rPr>
              <a:t>נירנברג</a:t>
            </a:r>
            <a:r>
              <a:rPr lang="iw" sz="1200">
                <a:highlight>
                  <a:srgbClr val="FFFFFF"/>
                </a:highlight>
                <a:latin typeface="David"/>
                <a:ea typeface="David"/>
                <a:cs typeface="David"/>
                <a:sym typeface="David"/>
              </a:rPr>
              <a:t>. השופט </a:t>
            </a:r>
            <a:r>
              <a:rPr lang="iw" sz="1200">
                <a:highlight>
                  <a:srgbClr val="FFFFFF"/>
                </a:highlight>
                <a:uFill>
                  <a:noFill/>
                </a:uFill>
                <a:latin typeface="David"/>
                <a:ea typeface="David"/>
                <a:cs typeface="David"/>
                <a:sym typeface="David"/>
                <a:hlinkClick r:id="rId21"/>
              </a:rPr>
              <a:t>שמעון אגרנט</a:t>
            </a:r>
            <a:r>
              <a:rPr lang="iw" sz="1200">
                <a:highlight>
                  <a:srgbClr val="FFFFFF"/>
                </a:highlight>
                <a:latin typeface="David"/>
                <a:ea typeface="David"/>
                <a:cs typeface="David"/>
                <a:sym typeface="David"/>
              </a:rPr>
              <a:t> כתב בפסק דינו כי "את קסטנר תשפוט ההיסטוריה ולא בית המשפט".</a:t>
            </a:r>
            <a:endParaRPr sz="1200">
              <a:highlight>
                <a:srgbClr val="FFFFFF"/>
              </a:highlight>
              <a:latin typeface="David"/>
              <a:ea typeface="David"/>
              <a:cs typeface="David"/>
              <a:sym typeface="David"/>
            </a:endParaRPr>
          </a:p>
          <a:p>
            <a:pPr marL="0" lvl="0" indent="0" algn="r" rtl="1">
              <a:spcBef>
                <a:spcPts val="500"/>
              </a:spcBef>
              <a:spcAft>
                <a:spcPts val="0"/>
              </a:spcAft>
              <a:buNone/>
            </a:pPr>
            <a:endParaRPr sz="1200">
              <a:latin typeface="David"/>
              <a:ea typeface="David"/>
              <a:cs typeface="David"/>
              <a:sym typeface="Davi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b0672a863e_2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b0672a863e_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iw" sz="1200">
                <a:latin typeface="David"/>
                <a:ea typeface="David"/>
                <a:cs typeface="David"/>
                <a:sym typeface="David"/>
              </a:rPr>
              <a:t>שיר דומיננטית:</a:t>
            </a:r>
            <a:br>
              <a:rPr lang="iw" sz="1200">
                <a:latin typeface="David"/>
                <a:ea typeface="David"/>
                <a:cs typeface="David"/>
                <a:sym typeface="David"/>
              </a:rPr>
            </a:br>
            <a:r>
              <a:rPr lang="iw" sz="1200">
                <a:latin typeface="David"/>
                <a:ea typeface="David"/>
                <a:cs typeface="David"/>
                <a:sym typeface="David"/>
              </a:rPr>
              <a:t>ה</a:t>
            </a:r>
            <a:r>
              <a:rPr lang="iw" sz="1200" u="sng">
                <a:latin typeface="David"/>
                <a:ea typeface="David"/>
                <a:cs typeface="David"/>
                <a:sym typeface="David"/>
                <a:hlinkClick r:id="rId3"/>
              </a:rPr>
              <a:t>חוק לעשיית דין בנאצים ובעוזריהם</a:t>
            </a:r>
            <a:r>
              <a:rPr lang="iw" sz="1200">
                <a:latin typeface="David"/>
                <a:ea typeface="David"/>
                <a:cs typeface="David"/>
                <a:sym typeface="David"/>
              </a:rPr>
              <a:t>, שנחקק ב-1950 איפשר להעמיד לדין יהודים, תושבי ישראל, שהואשמו על מעשיהם בתקופת השואה. סך הכל הואשמו כ-30–40 איש, רובם זוכו או שיצאו בעונשים קלים, יחסית למעשים שהואשמו בהם. משפטים אלו הופסקו לחלוטין בעקבות פסק דינו של השופט </a:t>
            </a:r>
            <a:r>
              <a:rPr lang="iw" sz="1200" u="sng">
                <a:latin typeface="David"/>
                <a:ea typeface="David"/>
                <a:cs typeface="David"/>
                <a:sym typeface="David"/>
                <a:hlinkClick r:id="rId4"/>
              </a:rPr>
              <a:t>משה לנדוי</a:t>
            </a:r>
            <a:r>
              <a:rPr lang="iw" sz="1200">
                <a:latin typeface="David"/>
                <a:ea typeface="David"/>
                <a:cs typeface="David"/>
                <a:sym typeface="David"/>
              </a:rPr>
              <a:t> בעניין הירש ברנבלט, </a:t>
            </a:r>
            <a:r>
              <a:rPr lang="iw" sz="1200" u="sng">
                <a:latin typeface="David"/>
                <a:ea typeface="David"/>
                <a:cs typeface="David"/>
                <a:sym typeface="David"/>
                <a:hlinkClick r:id="rId5"/>
              </a:rPr>
              <a:t>סגן מפקד</a:t>
            </a:r>
            <a:r>
              <a:rPr lang="iw" sz="1200">
                <a:latin typeface="David"/>
                <a:ea typeface="David"/>
                <a:cs typeface="David"/>
                <a:sym typeface="David"/>
              </a:rPr>
              <a:t> המשטרה היהודית בגטו בנדז'ין, ב-1963 שפסק ש"אין על בית המשפט לפסוק בוויכוח הגדול הניטש"</a:t>
            </a:r>
            <a:r>
              <a:rPr lang="iw" sz="1200" u="sng" baseline="30000">
                <a:latin typeface="David"/>
                <a:ea typeface="David"/>
                <a:cs typeface="David"/>
                <a:sym typeface="David"/>
                <a:hlinkClick r:id="rId6"/>
              </a:rPr>
              <a:t>[8]</a:t>
            </a:r>
            <a:r>
              <a:rPr lang="iw" sz="1200">
                <a:latin typeface="David"/>
                <a:ea typeface="David"/>
                <a:cs typeface="David"/>
                <a:sym typeface="David"/>
              </a:rPr>
              <a:t>.</a:t>
            </a:r>
            <a:endParaRPr sz="1200">
              <a:latin typeface="David"/>
              <a:ea typeface="David"/>
              <a:cs typeface="David"/>
              <a:sym typeface="David"/>
            </a:endParaRPr>
          </a:p>
          <a:p>
            <a:pPr marL="0" lvl="0" indent="0" algn="r" rtl="1">
              <a:spcBef>
                <a:spcPts val="0"/>
              </a:spcBef>
              <a:spcAft>
                <a:spcPts val="0"/>
              </a:spcAft>
              <a:buClr>
                <a:schemeClr val="dk1"/>
              </a:buClr>
              <a:buSzPts val="1100"/>
              <a:buFont typeface="Arial"/>
              <a:buNone/>
            </a:pPr>
            <a:r>
              <a:rPr lang="iw" sz="1200">
                <a:latin typeface="David"/>
                <a:ea typeface="David"/>
                <a:cs typeface="David"/>
                <a:sym typeface="David"/>
              </a:rPr>
              <a:t>משפט </a:t>
            </a:r>
            <a:r>
              <a:rPr lang="iw" sz="1200" u="sng">
                <a:latin typeface="David"/>
                <a:ea typeface="David"/>
                <a:cs typeface="David"/>
                <a:sym typeface="David"/>
                <a:hlinkClick r:id="rId7"/>
              </a:rPr>
              <a:t>ישראל קסטנר</a:t>
            </a:r>
            <a:r>
              <a:rPr lang="iw" sz="1200">
                <a:latin typeface="David"/>
                <a:ea typeface="David"/>
                <a:cs typeface="David"/>
                <a:sym typeface="David"/>
              </a:rPr>
              <a:t> (שלא היה בעצמו איש יודנראט) ב-1954, הלהיט את הוויכוח הציבורי בנושא אחריות היודנראטים.</a:t>
            </a:r>
            <a:endParaRPr sz="1200">
              <a:latin typeface="David"/>
              <a:ea typeface="David"/>
              <a:cs typeface="David"/>
              <a:sym typeface="David"/>
            </a:endParaRPr>
          </a:p>
          <a:p>
            <a:pPr marL="0" lvl="0" indent="0" algn="r" rtl="1">
              <a:spcBef>
                <a:spcPts val="0"/>
              </a:spcBef>
              <a:spcAft>
                <a:spcPts val="0"/>
              </a:spcAft>
              <a:buNone/>
            </a:pPr>
            <a:r>
              <a:rPr lang="iw" sz="1200" u="sng">
                <a:latin typeface="David"/>
                <a:ea typeface="David"/>
                <a:cs typeface="David"/>
                <a:sym typeface="David"/>
                <a:hlinkClick r:id="rId8"/>
              </a:rPr>
              <a:t>משפט אייכמן</a:t>
            </a:r>
            <a:r>
              <a:rPr lang="iw" sz="1200">
                <a:latin typeface="David"/>
                <a:ea typeface="David"/>
                <a:cs typeface="David"/>
                <a:sym typeface="David"/>
              </a:rPr>
              <a:t> ב-1961 המשיך את הוויכוח לגבי אחריותם של חברי היודנראטים. כך למשל, </a:t>
            </a:r>
            <a:r>
              <a:rPr lang="iw" sz="1200" u="sng">
                <a:latin typeface="David"/>
                <a:ea typeface="David"/>
                <a:cs typeface="David"/>
                <a:sym typeface="David"/>
                <a:hlinkClick r:id="rId9"/>
              </a:rPr>
              <a:t>בנימין מורמלשטיין</a:t>
            </a:r>
            <a:r>
              <a:rPr lang="iw" sz="1200">
                <a:latin typeface="David"/>
                <a:ea typeface="David"/>
                <a:cs typeface="David"/>
                <a:sym typeface="David"/>
              </a:rPr>
              <a:t> לא הוזמן להעיד במשפט, חרף היכרותו האישית עם אייכמן. עדים במשפט רצו לספר גם על תפקידיהם של ראשי היודנראטים, אולם התובע, </a:t>
            </a:r>
            <a:r>
              <a:rPr lang="iw" sz="1200" u="sng">
                <a:latin typeface="David"/>
                <a:ea typeface="David"/>
                <a:cs typeface="David"/>
                <a:sym typeface="David"/>
                <a:hlinkClick r:id="rId10"/>
              </a:rPr>
              <a:t>גדעון האוזנר</a:t>
            </a:r>
            <a:r>
              <a:rPr lang="iw" sz="1200">
                <a:latin typeface="David"/>
                <a:ea typeface="David"/>
                <a:cs typeface="David"/>
                <a:sym typeface="David"/>
              </a:rPr>
              <a:t>, החליט שלא להעלות את תפקודם במשפט, בטענו "זה יהיה משפטו של הרוצח, לא של קורבנותיו"</a:t>
            </a:r>
            <a:r>
              <a:rPr lang="iw" sz="1200" u="sng" baseline="30000">
                <a:latin typeface="David"/>
                <a:ea typeface="David"/>
                <a:cs typeface="David"/>
                <a:sym typeface="David"/>
                <a:hlinkClick r:id="rId11"/>
              </a:rPr>
              <a:t>[13]</a:t>
            </a:r>
            <a:r>
              <a:rPr lang="iw" sz="1200">
                <a:latin typeface="David"/>
                <a:ea typeface="David"/>
                <a:cs typeface="David"/>
                <a:sym typeface="David"/>
              </a:rPr>
              <a:t>.</a:t>
            </a:r>
            <a:br>
              <a:rPr lang="iw" sz="1200">
                <a:latin typeface="David"/>
                <a:ea typeface="David"/>
                <a:cs typeface="David"/>
                <a:sym typeface="David"/>
              </a:rPr>
            </a:br>
            <a:r>
              <a:rPr lang="iw" sz="1200">
                <a:latin typeface="David"/>
                <a:ea typeface="David"/>
                <a:cs typeface="David"/>
                <a:sym typeface="David"/>
              </a:rPr>
              <a:t>כבר ב-1964, בית המשפט העליון, בהרכב </a:t>
            </a:r>
            <a:r>
              <a:rPr lang="iw" sz="1200" u="sng">
                <a:latin typeface="David"/>
                <a:ea typeface="David"/>
                <a:cs typeface="David"/>
                <a:sym typeface="David"/>
                <a:hlinkClick r:id="rId12"/>
              </a:rPr>
              <a:t>יצחק אולשן</a:t>
            </a:r>
            <a:r>
              <a:rPr lang="iw" sz="1200">
                <a:latin typeface="David"/>
                <a:ea typeface="David"/>
                <a:cs typeface="David"/>
                <a:sym typeface="David"/>
              </a:rPr>
              <a:t>, נשיא ביהמ"ש העליון, לנדוי וכהן בסרבם לשפוט, בפלילים ובאופן מוסרי, את פעילות "משתפי הפעולה", כתבו</a:t>
            </a:r>
            <a:r>
              <a:rPr lang="iw" sz="1200" u="sng" baseline="30000">
                <a:latin typeface="David"/>
                <a:ea typeface="David"/>
                <a:cs typeface="David"/>
                <a:sym typeface="David"/>
                <a:hlinkClick r:id="rId13"/>
              </a:rPr>
              <a:t>[20]</a:t>
            </a:r>
            <a:r>
              <a:rPr lang="iw" sz="1200">
                <a:latin typeface="David"/>
                <a:ea typeface="David"/>
                <a:cs typeface="David"/>
                <a:sym typeface="David"/>
              </a:rPr>
              <a:t>:</a:t>
            </a:r>
            <a:endParaRPr sz="1200">
              <a:latin typeface="David"/>
              <a:ea typeface="David"/>
              <a:cs typeface="David"/>
              <a:sym typeface="David"/>
            </a:endParaRPr>
          </a:p>
          <a:p>
            <a:pPr marL="0" lvl="0" indent="0" algn="r" rtl="1">
              <a:spcBef>
                <a:spcPts val="0"/>
              </a:spcBef>
              <a:spcAft>
                <a:spcPts val="0"/>
              </a:spcAft>
              <a:buClr>
                <a:schemeClr val="dk1"/>
              </a:buClr>
              <a:buSzPts val="1100"/>
              <a:buFont typeface="Arial"/>
              <a:buNone/>
            </a:pPr>
            <a:r>
              <a:rPr lang="iw" sz="1200">
                <a:latin typeface="David"/>
                <a:ea typeface="David"/>
                <a:cs typeface="David"/>
                <a:sym typeface="David"/>
              </a:rPr>
              <a:t>"תהיה זו התנשאות והתחסדות מצדנו - מצד מי שמעולם לא עמד במקומם של אלה, ומי שהצליח להימלט משם, לעשות אמת זו עילה למתיחת ביקורת על אותם 'אנשים קטנים', שלא התעלו לרמת מוסר עילאית, בהיותם נרדפים עד צוואר על ידי שלטון, שמטרתו הראשונה הייתה למחות את צלם האדם מעל פניהם ... אין ליחס למחוקק כוונה לדרוש רמת התנהגות, שאין הציבור יכול לעמוד בה, ומה גם שאנו עוסקים בהלכות שנקבעו על ידיו בדיעבד. ובל נשלה את עצמנו שאם מעשים שנעשו שם על ידי אחים נרדפים יישפטו בפלילים לפי אמות מידה של המוסר הצרוף, תוקל המועקה שבלב על המכה הנוראה שהוכה עמנו ... </a:t>
            </a:r>
            <a:r>
              <a:rPr lang="iw" sz="1200" u="sng">
                <a:latin typeface="David"/>
                <a:ea typeface="David"/>
                <a:cs typeface="David"/>
                <a:sym typeface="David"/>
                <a:hlinkClick r:id="rId14"/>
              </a:rPr>
              <a:t>אדם קרוב אצל עצמו</a:t>
            </a:r>
            <a:r>
              <a:rPr lang="iw" sz="1200">
                <a:latin typeface="David"/>
                <a:ea typeface="David"/>
                <a:cs typeface="David"/>
                <a:sym typeface="David"/>
              </a:rPr>
              <a:t> ואצל בני משפחתו, ואיסורי החוק הפלילי, כולל החוק לעשית דין בנאצים ובעוזריהם, לא נכתבו בשביל גיבורים יחידי סגולה, אלא בשביל בני תמותה רגילים, עם חולשותיהם הרגילות".</a:t>
            </a:r>
            <a:endParaRPr sz="1200">
              <a:latin typeface="David"/>
              <a:ea typeface="David"/>
              <a:cs typeface="David"/>
              <a:sym typeface="David"/>
            </a:endParaRPr>
          </a:p>
          <a:p>
            <a:pPr marL="0" lvl="0" indent="0" algn="r" rtl="1">
              <a:spcBef>
                <a:spcPts val="0"/>
              </a:spcBef>
              <a:spcAft>
                <a:spcPts val="0"/>
              </a:spcAft>
              <a:buNone/>
            </a:pPr>
            <a:endParaRPr sz="1200">
              <a:latin typeface="David"/>
              <a:ea typeface="David"/>
              <a:cs typeface="David"/>
              <a:sym typeface="Davi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8764946e2_2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8764946e2_2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sz="1200">
                <a:solidFill>
                  <a:schemeClr val="dk1"/>
                </a:solidFill>
                <a:latin typeface="David"/>
                <a:ea typeface="David"/>
                <a:cs typeface="David"/>
                <a:sym typeface="David"/>
              </a:rPr>
              <a:t>שיר דומיננטית:</a:t>
            </a:r>
            <a:br>
              <a:rPr lang="iw" sz="1200">
                <a:latin typeface="David"/>
                <a:ea typeface="David"/>
                <a:cs typeface="David"/>
                <a:sym typeface="David"/>
              </a:rPr>
            </a:br>
            <a:r>
              <a:rPr lang="iw" sz="1200">
                <a:latin typeface="David"/>
                <a:ea typeface="David"/>
                <a:cs typeface="David"/>
                <a:sym typeface="David"/>
              </a:rPr>
              <a:t>מתוך פסק דינו של השופט משה לנדוי ב1963</a:t>
            </a:r>
            <a:endParaRPr sz="1200">
              <a:latin typeface="David"/>
              <a:ea typeface="David"/>
              <a:cs typeface="David"/>
              <a:sym typeface="Davi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500"/>
              </a:spcBef>
              <a:spcAft>
                <a:spcPts val="0"/>
              </a:spcAft>
              <a:buClr>
                <a:schemeClr val="dk1"/>
              </a:buClr>
              <a:buSzPts val="1100"/>
              <a:buFont typeface="Arial"/>
              <a:buNone/>
            </a:pPr>
            <a:r>
              <a:rPr lang="iw" sz="1200">
                <a:solidFill>
                  <a:schemeClr val="dk1"/>
                </a:solidFill>
                <a:latin typeface="David"/>
                <a:ea typeface="David"/>
                <a:cs typeface="David"/>
                <a:sym typeface="David"/>
              </a:rPr>
              <a:t>שיר דומיננטית:</a:t>
            </a:r>
            <a:br>
              <a:rPr lang="iw" sz="1200">
                <a:highlight>
                  <a:srgbClr val="FFFFFF"/>
                </a:highlight>
                <a:latin typeface="David"/>
                <a:ea typeface="David"/>
                <a:cs typeface="David"/>
                <a:sym typeface="David"/>
              </a:rPr>
            </a:br>
            <a:r>
              <a:rPr lang="iw" sz="1200">
                <a:highlight>
                  <a:srgbClr val="FFFFFF"/>
                </a:highlight>
                <a:latin typeface="David"/>
                <a:ea typeface="David"/>
                <a:cs typeface="David"/>
                <a:sym typeface="David"/>
              </a:rPr>
              <a:t>ההנחיה להקמת היודנראטים ניתנה ב"</a:t>
            </a:r>
            <a:r>
              <a:rPr lang="iw" sz="1200">
                <a:highlight>
                  <a:srgbClr val="FFFFFF"/>
                </a:highlight>
                <a:uFill>
                  <a:noFill/>
                </a:uFill>
                <a:latin typeface="David"/>
                <a:ea typeface="David"/>
                <a:cs typeface="David"/>
                <a:sym typeface="David"/>
                <a:hlinkClick r:id="rId3"/>
              </a:rPr>
              <a:t>איגרת הבזק</a:t>
            </a:r>
            <a:r>
              <a:rPr lang="iw" sz="1200">
                <a:highlight>
                  <a:srgbClr val="FFFFFF"/>
                </a:highlight>
                <a:latin typeface="David"/>
                <a:ea typeface="David"/>
                <a:cs typeface="David"/>
                <a:sym typeface="David"/>
              </a:rPr>
              <a:t>" שכתב </a:t>
            </a:r>
            <a:r>
              <a:rPr lang="iw" sz="1200">
                <a:highlight>
                  <a:srgbClr val="FFFFFF"/>
                </a:highlight>
                <a:uFill>
                  <a:noFill/>
                </a:uFill>
                <a:latin typeface="David"/>
                <a:ea typeface="David"/>
                <a:cs typeface="David"/>
                <a:sym typeface="David"/>
                <a:hlinkClick r:id="rId4"/>
              </a:rPr>
              <a:t>ריינהרד היידריך</a:t>
            </a:r>
            <a:r>
              <a:rPr lang="iw" sz="1200">
                <a:highlight>
                  <a:srgbClr val="FFFFFF"/>
                </a:highlight>
                <a:latin typeface="David"/>
                <a:ea typeface="David"/>
                <a:cs typeface="David"/>
                <a:sym typeface="David"/>
              </a:rPr>
              <a:t>, ראש </a:t>
            </a:r>
            <a:r>
              <a:rPr lang="iw" sz="1200">
                <a:highlight>
                  <a:srgbClr val="FFFFFF"/>
                </a:highlight>
                <a:uFill>
                  <a:noFill/>
                </a:uFill>
                <a:latin typeface="David"/>
                <a:ea typeface="David"/>
                <a:cs typeface="David"/>
                <a:sym typeface="David"/>
                <a:hlinkClick r:id="rId5"/>
              </a:rPr>
              <a:t>המשרד הראשי לביטחון הרייך</a:t>
            </a:r>
            <a:r>
              <a:rPr lang="iw" sz="1200">
                <a:highlight>
                  <a:srgbClr val="FFFFFF"/>
                </a:highlight>
                <a:latin typeface="David"/>
                <a:ea typeface="David"/>
                <a:cs typeface="David"/>
                <a:sym typeface="David"/>
              </a:rPr>
              <a:t>, ב-21 בספטמבר 1939</a:t>
            </a:r>
            <a:r>
              <a:rPr lang="iw" sz="1200" baseline="30000">
                <a:highlight>
                  <a:srgbClr val="FFFFFF"/>
                </a:highlight>
                <a:uFill>
                  <a:noFill/>
                </a:uFill>
                <a:latin typeface="David"/>
                <a:ea typeface="David"/>
                <a:cs typeface="David"/>
                <a:sym typeface="David"/>
                <a:hlinkClick r:id="rId6"/>
              </a:rPr>
              <a:t>[1]</a:t>
            </a:r>
            <a:r>
              <a:rPr lang="iw" sz="1200">
                <a:highlight>
                  <a:srgbClr val="FFFFFF"/>
                </a:highlight>
                <a:latin typeface="David"/>
                <a:ea typeface="David"/>
                <a:cs typeface="David"/>
                <a:sym typeface="David"/>
              </a:rPr>
              <a:t>. האיגרת קבעה שהשלב הראשון בטיפול בבעיית היהודים יהיה ריכוז הקהילות במקומות בהם יש צומתי רכבות, תוך העברת הקהילות הקטנות לנקודות הריכוז. על פי האיגרת, יש להקים מועצות זקנים יהודיות, "יודנראט", ביישובים שבהם יש אוכלוסייה יהודית. מספר חברי היודנראטים היה עד 24 גברים יהודיים, על פי גודל האוכלוסייה, בעדיפות לאישים סמכותיים ורבנים. היודנראטים הונחו לערוך </a:t>
            </a:r>
            <a:r>
              <a:rPr lang="iw" sz="1200">
                <a:highlight>
                  <a:srgbClr val="FFFFFF"/>
                </a:highlight>
                <a:uFill>
                  <a:noFill/>
                </a:uFill>
                <a:latin typeface="David"/>
                <a:ea typeface="David"/>
                <a:cs typeface="David"/>
                <a:sym typeface="David"/>
                <a:hlinkClick r:id="rId7"/>
              </a:rPr>
              <a:t>מפקד אוכלוסין</a:t>
            </a:r>
            <a:r>
              <a:rPr lang="iw" sz="1200">
                <a:highlight>
                  <a:srgbClr val="FFFFFF"/>
                </a:highlight>
                <a:latin typeface="David"/>
                <a:ea typeface="David"/>
                <a:cs typeface="David"/>
                <a:sym typeface="David"/>
              </a:rPr>
              <a:t> הכולל מיון היהודים לפי מין, גיל ומקצוע. היודנראטים יהיו אחראים להעברת האוכלוסייה, וכן לאספקת מגורים וכלכלה ליהודים במקומם החדש. הודגש באיגרת כי היודנראטים יהיו אחראיים ליישום ההוראות שיינתנו על ידי השלטונות וידאגו ליישמן בקרב הקהילה היהודית. אי יישום ההוראות על פי לוח הזמנים המוגדר יגרור עונשים חריפים.</a:t>
            </a:r>
            <a:endParaRPr sz="1200">
              <a:highlight>
                <a:srgbClr val="FFFFFF"/>
              </a:highlight>
              <a:latin typeface="David"/>
              <a:ea typeface="David"/>
              <a:cs typeface="David"/>
              <a:sym typeface="David"/>
            </a:endParaRPr>
          </a:p>
          <a:p>
            <a:pPr marL="0" lvl="0" indent="0" algn="r" rtl="1">
              <a:lnSpc>
                <a:spcPct val="115000"/>
              </a:lnSpc>
              <a:spcBef>
                <a:spcPts val="500"/>
              </a:spcBef>
              <a:spcAft>
                <a:spcPts val="0"/>
              </a:spcAft>
              <a:buClr>
                <a:schemeClr val="dk1"/>
              </a:buClr>
              <a:buSzPts val="1100"/>
              <a:buFont typeface="Arial"/>
              <a:buNone/>
            </a:pPr>
            <a:r>
              <a:rPr lang="iw" sz="1200">
                <a:highlight>
                  <a:srgbClr val="FFFFFF"/>
                </a:highlight>
                <a:latin typeface="David"/>
                <a:ea typeface="David"/>
                <a:cs typeface="David"/>
                <a:sym typeface="David"/>
              </a:rPr>
              <a:t>ב-28 בנובמבר 1939 הוציא ד"ר </a:t>
            </a:r>
            <a:r>
              <a:rPr lang="iw" sz="1200">
                <a:highlight>
                  <a:srgbClr val="FFFFFF"/>
                </a:highlight>
                <a:uFill>
                  <a:noFill/>
                </a:uFill>
                <a:latin typeface="David"/>
                <a:ea typeface="David"/>
                <a:cs typeface="David"/>
                <a:sym typeface="David"/>
                <a:hlinkClick r:id="rId8"/>
              </a:rPr>
              <a:t>הנס פרנק</a:t>
            </a:r>
            <a:r>
              <a:rPr lang="iw" sz="1200">
                <a:highlight>
                  <a:srgbClr val="FFFFFF"/>
                </a:highlight>
                <a:latin typeface="David"/>
                <a:ea typeface="David"/>
                <a:cs typeface="David"/>
                <a:sym typeface="David"/>
              </a:rPr>
              <a:t>, מושל אזור הממשל הכללי בפולין, ה</a:t>
            </a:r>
            <a:r>
              <a:rPr lang="iw" sz="1200">
                <a:highlight>
                  <a:srgbClr val="FFFFFF"/>
                </a:highlight>
                <a:uFill>
                  <a:noFill/>
                </a:uFill>
                <a:latin typeface="David"/>
                <a:ea typeface="David"/>
                <a:cs typeface="David"/>
                <a:sym typeface="David"/>
                <a:hlinkClick r:id="rId9"/>
              </a:rPr>
              <a:t>גנרלגוברנמן</a:t>
            </a:r>
            <a:r>
              <a:rPr lang="iw" sz="1200">
                <a:highlight>
                  <a:srgbClr val="FFFFFF"/>
                </a:highlight>
                <a:latin typeface="David"/>
                <a:ea typeface="David"/>
                <a:cs typeface="David"/>
                <a:sym typeface="David"/>
              </a:rPr>
              <a:t>, פקודה מפורטת על הקמת היודנראטים. הפקודה קבעה שמספר החברים יהיה 12 כאשר האוכלוסייה קטנה מ-10,000 יהודים, ו-24 עבור אוכלוסייה גדולה יותר. הרכב המועצה חייב להיות מאושר על ידי מנהל המחוז או ראש העיר. תהליך ההקמה צריך להסתיים לא יאוחר מ-31 בדצמבר 1939.</a:t>
            </a:r>
            <a:endParaRPr sz="1200">
              <a:highlight>
                <a:srgbClr val="FFFFFF"/>
              </a:highlight>
              <a:latin typeface="David"/>
              <a:ea typeface="David"/>
              <a:cs typeface="David"/>
              <a:sym typeface="David"/>
            </a:endParaRPr>
          </a:p>
          <a:p>
            <a:pPr marL="0" lvl="0" indent="0" algn="r" rtl="1">
              <a:lnSpc>
                <a:spcPct val="115000"/>
              </a:lnSpc>
              <a:spcBef>
                <a:spcPts val="500"/>
              </a:spcBef>
              <a:spcAft>
                <a:spcPts val="0"/>
              </a:spcAft>
              <a:buClr>
                <a:schemeClr val="dk1"/>
              </a:buClr>
              <a:buSzPts val="1100"/>
              <a:buFont typeface="Arial"/>
              <a:buNone/>
            </a:pPr>
            <a:r>
              <a:rPr lang="iw" sz="1200">
                <a:highlight>
                  <a:srgbClr val="FFFFFF"/>
                </a:highlight>
                <a:latin typeface="David"/>
                <a:ea typeface="David"/>
                <a:cs typeface="David"/>
                <a:sym typeface="David"/>
              </a:rPr>
              <a:t>הגרמנים העדיפו לפעול מול נציגות יהודית מרכזית אחת, שתישא באחריות ישירה למילוי הוראותיהם.</a:t>
            </a:r>
            <a:endParaRPr sz="1200">
              <a:highlight>
                <a:srgbClr val="FFFFFF"/>
              </a:highlight>
              <a:latin typeface="David"/>
              <a:ea typeface="David"/>
              <a:cs typeface="David"/>
              <a:sym typeface="David"/>
            </a:endParaRPr>
          </a:p>
          <a:p>
            <a:pPr marL="0" lvl="0" indent="0" algn="r" rtl="1">
              <a:spcBef>
                <a:spcPts val="500"/>
              </a:spcBef>
              <a:spcAft>
                <a:spcPts val="0"/>
              </a:spcAft>
              <a:buNone/>
            </a:pPr>
            <a:endParaRPr sz="1200">
              <a:latin typeface="David"/>
              <a:ea typeface="David"/>
              <a:cs typeface="David"/>
              <a:sym typeface="Davi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b01f3ddbbd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b01f3ddbb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iw" sz="1200">
                <a:solidFill>
                  <a:schemeClr val="dk1"/>
                </a:solidFill>
                <a:latin typeface="David"/>
                <a:ea typeface="David"/>
                <a:cs typeface="David"/>
                <a:sym typeface="David"/>
              </a:rPr>
              <a:t>שיר דומיננטית:</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78764946e2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78764946e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iw" sz="1200">
                <a:solidFill>
                  <a:schemeClr val="dk1"/>
                </a:solidFill>
                <a:latin typeface="David"/>
                <a:ea typeface="David"/>
                <a:cs typeface="David"/>
                <a:sym typeface="David"/>
              </a:rPr>
              <a:t>שיר דומיננטית:</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b0672a863e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b0672a863e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iw" sz="1200">
                <a:solidFill>
                  <a:schemeClr val="dk1"/>
                </a:solidFill>
                <a:latin typeface="David"/>
                <a:ea typeface="David"/>
                <a:cs typeface="David"/>
                <a:sym typeface="David"/>
              </a:rPr>
              <a:t>שיר דומיננטית:</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78764946e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78764946e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iw" sz="1200">
                <a:solidFill>
                  <a:schemeClr val="dk1"/>
                </a:solidFill>
                <a:latin typeface="David"/>
                <a:ea typeface="David"/>
                <a:cs typeface="David"/>
                <a:sym typeface="David"/>
              </a:rPr>
              <a:t>שיר דומיננטית:</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b0672a863e_2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b0672a863e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r>
              <a:rPr lang="iw" sz="1200">
                <a:solidFill>
                  <a:schemeClr val="dk1"/>
                </a:solidFill>
                <a:latin typeface="David"/>
                <a:ea typeface="David"/>
                <a:cs typeface="David"/>
                <a:sym typeface="David"/>
              </a:rPr>
              <a:t>שיר דומיננטית:</a:t>
            </a:r>
            <a:br>
              <a:rPr lang="iw" sz="1200">
                <a:latin typeface="David"/>
                <a:ea typeface="David"/>
                <a:cs typeface="David"/>
                <a:sym typeface="David"/>
              </a:rPr>
            </a:br>
            <a:r>
              <a:rPr lang="iw" sz="1200">
                <a:latin typeface="David"/>
                <a:ea typeface="David"/>
                <a:cs typeface="David"/>
                <a:sym typeface="David"/>
              </a:rPr>
              <a:t>כחלק מטיפול בבעיית היהודים- ריכוז בגטאות בשלב הראשון</a:t>
            </a:r>
            <a:br>
              <a:rPr lang="iw" sz="1200">
                <a:latin typeface="David"/>
                <a:ea typeface="David"/>
                <a:cs typeface="David"/>
                <a:sym typeface="David"/>
              </a:rPr>
            </a:br>
            <a:r>
              <a:rPr lang="iw" sz="1200">
                <a:latin typeface="David"/>
                <a:ea typeface="David"/>
                <a:cs typeface="David"/>
                <a:sym typeface="David"/>
              </a:rPr>
              <a:t>מטרת הגאוטיזציה:</a:t>
            </a:r>
            <a:br>
              <a:rPr lang="iw" sz="1200">
                <a:latin typeface="David"/>
                <a:ea typeface="David"/>
                <a:cs typeface="David"/>
                <a:sym typeface="David"/>
              </a:rPr>
            </a:br>
            <a:r>
              <a:rPr lang="iw" sz="1200">
                <a:latin typeface="David"/>
                <a:ea typeface="David"/>
                <a:cs typeface="David"/>
                <a:sym typeface="David"/>
              </a:rPr>
              <a:t>1.לנתק את היהודים ולבודדם מסביבתם ומקהילות יהודיות אחרות. </a:t>
            </a:r>
            <a:br>
              <a:rPr lang="iw" sz="1200">
                <a:latin typeface="David"/>
                <a:ea typeface="David"/>
                <a:cs typeface="David"/>
                <a:sym typeface="David"/>
              </a:rPr>
            </a:br>
            <a:r>
              <a:rPr lang="iw" sz="1200">
                <a:latin typeface="David"/>
                <a:ea typeface="David"/>
                <a:cs typeface="David"/>
                <a:sym typeface="David"/>
              </a:rPr>
              <a:t>2.לנשל אותם מרכושם, ולבודד אותם כלכלית. </a:t>
            </a:r>
            <a:br>
              <a:rPr lang="iw" sz="1200">
                <a:latin typeface="David"/>
                <a:ea typeface="David"/>
                <a:cs typeface="David"/>
                <a:sym typeface="David"/>
              </a:rPr>
            </a:br>
            <a:r>
              <a:rPr lang="iw" sz="1200">
                <a:latin typeface="David"/>
                <a:ea typeface="David"/>
                <a:cs typeface="David"/>
                <a:sym typeface="David"/>
              </a:rPr>
              <a:t>3. דיכוי פסיכולוגי ע"י הכנסתם לתנאי לחץ, אי ודאות ופחד. </a:t>
            </a:r>
            <a:br>
              <a:rPr lang="iw" sz="1200">
                <a:latin typeface="David"/>
                <a:ea typeface="David"/>
                <a:cs typeface="David"/>
                <a:sym typeface="David"/>
              </a:rPr>
            </a:br>
            <a:r>
              <a:rPr lang="iw" sz="1200">
                <a:latin typeface="David"/>
                <a:ea typeface="David"/>
                <a:cs typeface="David"/>
                <a:sym typeface="David"/>
              </a:rPr>
              <a:t>4.הגברת הפיקוח על היהודים.</a:t>
            </a:r>
            <a:br>
              <a:rPr lang="iw" sz="1200">
                <a:latin typeface="David"/>
                <a:ea typeface="David"/>
                <a:cs typeface="David"/>
                <a:sym typeface="David"/>
              </a:rPr>
            </a:br>
            <a:r>
              <a:rPr lang="iw" sz="1200">
                <a:latin typeface="David"/>
                <a:ea typeface="David"/>
                <a:cs typeface="David"/>
                <a:sym typeface="David"/>
              </a:rPr>
              <a:t>5.הכחדה אטית בעקבות תנאי המצוקה בגטו - מחלות, מגפות, רעב ודיכאון.</a:t>
            </a:r>
            <a:endParaRPr sz="1200">
              <a:latin typeface="David"/>
              <a:ea typeface="David"/>
              <a:cs typeface="David"/>
              <a:sym typeface="Davi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78764946e2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78764946e2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sz="1200">
                <a:latin typeface="David"/>
                <a:ea typeface="David"/>
                <a:cs typeface="David"/>
                <a:sym typeface="David"/>
              </a:rPr>
              <a:t>שיר דומיננטית:</a:t>
            </a:r>
            <a:br>
              <a:rPr lang="iw" sz="1200">
                <a:highlight>
                  <a:srgbClr val="FFFFFF"/>
                </a:highlight>
                <a:latin typeface="David"/>
                <a:ea typeface="David"/>
                <a:cs typeface="David"/>
                <a:sym typeface="David"/>
              </a:rPr>
            </a:br>
            <a:r>
              <a:rPr lang="iw" sz="1200">
                <a:highlight>
                  <a:srgbClr val="FFFFFF"/>
                </a:highlight>
                <a:latin typeface="David"/>
                <a:ea typeface="David"/>
                <a:cs typeface="David"/>
                <a:sym typeface="David"/>
              </a:rPr>
              <a:t>מוסד שלטון יהודי שהיה ממונה על תיווך בין השלטון הנאצי לבין הקהילה היהודית. היה זה מוסד זמני שנועד בדיעבד לקיים את המדיניות הנאצית שקדמה ל</a:t>
            </a:r>
            <a:r>
              <a:rPr lang="iw" sz="1200">
                <a:highlight>
                  <a:srgbClr val="FFFFFF"/>
                </a:highlight>
                <a:uFill>
                  <a:noFill/>
                </a:uFill>
                <a:latin typeface="David"/>
                <a:ea typeface="David"/>
                <a:cs typeface="David"/>
                <a:sym typeface="David"/>
                <a:hlinkClick r:id="rId3"/>
              </a:rPr>
              <a:t>פתרון הסופי</a:t>
            </a:r>
            <a:r>
              <a:rPr lang="iw" sz="1200">
                <a:highlight>
                  <a:srgbClr val="FFFFFF"/>
                </a:highlight>
                <a:latin typeface="David"/>
                <a:ea typeface="David"/>
                <a:cs typeface="David"/>
                <a:sym typeface="David"/>
              </a:rPr>
              <a:t> של שאלת היהודים. יודנראטים קמו בפקודת הגרמנים בקהילות </a:t>
            </a:r>
            <a:r>
              <a:rPr lang="iw" sz="1200">
                <a:highlight>
                  <a:srgbClr val="FFFFFF"/>
                </a:highlight>
                <a:uFill>
                  <a:noFill/>
                </a:uFill>
                <a:latin typeface="David"/>
                <a:ea typeface="David"/>
                <a:cs typeface="David"/>
                <a:sym typeface="David"/>
                <a:hlinkClick r:id="rId4"/>
              </a:rPr>
              <a:t>יהודיות</a:t>
            </a:r>
            <a:r>
              <a:rPr lang="iw" sz="1200">
                <a:highlight>
                  <a:srgbClr val="FFFFFF"/>
                </a:highlight>
                <a:latin typeface="David"/>
                <a:ea typeface="David"/>
                <a:cs typeface="David"/>
                <a:sym typeface="David"/>
              </a:rPr>
              <a:t> בשטחי הכיבוש הנאצי בתקופת </a:t>
            </a:r>
            <a:r>
              <a:rPr lang="iw" sz="1200">
                <a:highlight>
                  <a:srgbClr val="FFFFFF"/>
                </a:highlight>
                <a:uFill>
                  <a:noFill/>
                </a:uFill>
                <a:latin typeface="David"/>
                <a:ea typeface="David"/>
                <a:cs typeface="David"/>
                <a:sym typeface="David"/>
                <a:hlinkClick r:id="rId5"/>
              </a:rPr>
              <a:t>השואה</a:t>
            </a:r>
            <a:r>
              <a:rPr lang="iw" sz="1200">
                <a:highlight>
                  <a:srgbClr val="FFFFFF"/>
                </a:highlight>
                <a:latin typeface="David"/>
                <a:ea typeface="David"/>
                <a:cs typeface="David"/>
                <a:sym typeface="David"/>
              </a:rPr>
              <a:t>.</a:t>
            </a:r>
            <a:endParaRPr sz="1200">
              <a:latin typeface="David"/>
              <a:ea typeface="David"/>
              <a:cs typeface="David"/>
              <a:sym typeface="Davi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rgbClr val="FCE5C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iw"/>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3E4F896-4F34-4116-9E10-E39E17FD94A4}"/>
              </a:ext>
            </a:extLst>
          </p:cNvPr>
          <p:cNvSpPr>
            <a:spLocks noGrp="1"/>
          </p:cNvSpPr>
          <p:nvPr>
            <p:ph type="title"/>
          </p:nvPr>
        </p:nvSpPr>
        <p:spPr>
          <a:xfrm>
            <a:off x="311700" y="292849"/>
            <a:ext cx="8520600" cy="4276025"/>
          </a:xfrm>
        </p:spPr>
        <p:txBody>
          <a:bodyPr/>
          <a:lstStyle/>
          <a:p>
            <a:pPr algn="ctr"/>
            <a:br>
              <a:rPr lang="he-IL" dirty="0"/>
            </a:br>
            <a:br>
              <a:rPr lang="he-IL" dirty="0"/>
            </a:br>
            <a:br>
              <a:rPr lang="he-IL" dirty="0"/>
            </a:br>
            <a:endParaRPr lang="he-IL" dirty="0"/>
          </a:p>
        </p:txBody>
      </p:sp>
      <p:sp>
        <p:nvSpPr>
          <p:cNvPr id="3" name="מציין מיקום טקסט 2">
            <a:extLst>
              <a:ext uri="{FF2B5EF4-FFF2-40B4-BE49-F238E27FC236}">
                <a16:creationId xmlns:a16="http://schemas.microsoft.com/office/drawing/2014/main" id="{7CBC111C-7F50-42FE-9494-8A0E7C1B892F}"/>
              </a:ext>
            </a:extLst>
          </p:cNvPr>
          <p:cNvSpPr>
            <a:spLocks noGrp="1"/>
          </p:cNvSpPr>
          <p:nvPr>
            <p:ph type="body" idx="1"/>
          </p:nvPr>
        </p:nvSpPr>
        <p:spPr>
          <a:xfrm>
            <a:off x="311700" y="92149"/>
            <a:ext cx="8520600" cy="4476726"/>
          </a:xfrm>
        </p:spPr>
        <p:txBody>
          <a:bodyPr/>
          <a:lstStyle/>
          <a:p>
            <a:pPr marL="114300" indent="0" algn="ctr">
              <a:buNone/>
            </a:pPr>
            <a:r>
              <a:rPr lang="he-IL" sz="8800" b="1"/>
              <a:t>היודנראט </a:t>
            </a:r>
            <a:endParaRPr lang="he-IL" sz="8800" b="1" dirty="0"/>
          </a:p>
        </p:txBody>
      </p:sp>
    </p:spTree>
    <p:extLst>
      <p:ext uri="{BB962C8B-B14F-4D97-AF65-F5344CB8AC3E}">
        <p14:creationId xmlns:p14="http://schemas.microsoft.com/office/powerpoint/2010/main" val="2973607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381450" y="-73800"/>
            <a:ext cx="99069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4400">
                <a:latin typeface="Arial"/>
                <a:ea typeface="Arial"/>
                <a:cs typeface="Arial"/>
                <a:sym typeface="Arial"/>
              </a:rPr>
              <a:t>מועצת היהודים- היודנראט</a:t>
            </a:r>
            <a:endParaRPr sz="4400">
              <a:latin typeface="Arial"/>
              <a:ea typeface="Arial"/>
              <a:cs typeface="Arial"/>
              <a:sym typeface="Arial"/>
            </a:endParaRPr>
          </a:p>
        </p:txBody>
      </p:sp>
      <p:pic>
        <p:nvPicPr>
          <p:cNvPr id="103" name="Google Shape;103;p21"/>
          <p:cNvPicPr preferRelativeResize="0"/>
          <p:nvPr/>
        </p:nvPicPr>
        <p:blipFill>
          <a:blip r:embed="rId3">
            <a:alphaModFix/>
          </a:blip>
          <a:stretch>
            <a:fillRect/>
          </a:stretch>
        </p:blipFill>
        <p:spPr>
          <a:xfrm>
            <a:off x="942000" y="841950"/>
            <a:ext cx="7260000" cy="4301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xfrm>
            <a:off x="-662975" y="-76200"/>
            <a:ext cx="105162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4400">
                <a:latin typeface="Arial"/>
                <a:ea typeface="Arial"/>
                <a:cs typeface="Arial"/>
                <a:sym typeface="Arial"/>
              </a:rPr>
              <a:t>התפקידים שהנאצים כפו על היודנראטים</a:t>
            </a:r>
            <a:endParaRPr sz="4400">
              <a:latin typeface="Arial"/>
              <a:ea typeface="Arial"/>
              <a:cs typeface="Arial"/>
              <a:sym typeface="Arial"/>
            </a:endParaRPr>
          </a:p>
        </p:txBody>
      </p:sp>
      <p:pic>
        <p:nvPicPr>
          <p:cNvPr id="109" name="Google Shape;109;p22"/>
          <p:cNvPicPr preferRelativeResize="0"/>
          <p:nvPr/>
        </p:nvPicPr>
        <p:blipFill>
          <a:blip r:embed="rId3">
            <a:alphaModFix/>
          </a:blip>
          <a:stretch>
            <a:fillRect/>
          </a:stretch>
        </p:blipFill>
        <p:spPr>
          <a:xfrm>
            <a:off x="721700" y="811925"/>
            <a:ext cx="7700598" cy="4331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387900" y="-152400"/>
            <a:ext cx="98538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4400">
                <a:latin typeface="Arial"/>
                <a:ea typeface="Arial"/>
                <a:cs typeface="Arial"/>
                <a:sym typeface="Arial"/>
              </a:rPr>
              <a:t>תקשורת בין היהודים לנאצים</a:t>
            </a:r>
            <a:br>
              <a:rPr lang="iw" sz="4400">
                <a:latin typeface="Arial"/>
                <a:ea typeface="Arial"/>
                <a:cs typeface="Arial"/>
                <a:sym typeface="Arial"/>
              </a:rPr>
            </a:br>
            <a:r>
              <a:rPr lang="iw" sz="4400">
                <a:latin typeface="Arial"/>
                <a:ea typeface="Arial"/>
                <a:cs typeface="Arial"/>
                <a:sym typeface="Arial"/>
              </a:rPr>
              <a:t>ושמירה על הסדר בגטו</a:t>
            </a:r>
            <a:endParaRPr sz="4400">
              <a:latin typeface="Arial"/>
              <a:ea typeface="Arial"/>
              <a:cs typeface="Arial"/>
              <a:sym typeface="Arial"/>
            </a:endParaRPr>
          </a:p>
        </p:txBody>
      </p:sp>
      <p:pic>
        <p:nvPicPr>
          <p:cNvPr id="115" name="Google Shape;115;p23"/>
          <p:cNvPicPr preferRelativeResize="0"/>
          <p:nvPr/>
        </p:nvPicPr>
        <p:blipFill>
          <a:blip r:embed="rId3">
            <a:alphaModFix/>
          </a:blip>
          <a:stretch>
            <a:fillRect/>
          </a:stretch>
        </p:blipFill>
        <p:spPr>
          <a:xfrm>
            <a:off x="1524465" y="1309000"/>
            <a:ext cx="6029075" cy="3834500"/>
          </a:xfrm>
          <a:prstGeom prst="rect">
            <a:avLst/>
          </a:prstGeom>
          <a:noFill/>
          <a:ln>
            <a:noFill/>
          </a:ln>
        </p:spPr>
      </p:pic>
      <p:sp>
        <p:nvSpPr>
          <p:cNvPr id="116" name="Google Shape;116;p23"/>
          <p:cNvSpPr txBox="1">
            <a:spLocks noGrp="1"/>
          </p:cNvSpPr>
          <p:nvPr>
            <p:ph type="title"/>
          </p:nvPr>
        </p:nvSpPr>
        <p:spPr>
          <a:xfrm>
            <a:off x="0" y="4298200"/>
            <a:ext cx="1524600" cy="12843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1400">
                <a:latin typeface="Arial"/>
                <a:ea typeface="Arial"/>
                <a:cs typeface="Arial"/>
                <a:sym typeface="Arial"/>
              </a:rPr>
              <a:t>אנשי שירות הסדר היהודי רכובים על אופניים</a:t>
            </a:r>
            <a:endParaRPr sz="1400">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152400" y="-152400"/>
            <a:ext cx="93699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4400">
                <a:latin typeface="Arial"/>
                <a:ea typeface="Arial"/>
                <a:cs typeface="Arial"/>
                <a:sym typeface="Arial"/>
              </a:rPr>
              <a:t>גיוס יהודים לעבודות כפייה</a:t>
            </a:r>
            <a:endParaRPr sz="4400">
              <a:latin typeface="Arial"/>
              <a:ea typeface="Arial"/>
              <a:cs typeface="Arial"/>
              <a:sym typeface="Arial"/>
            </a:endParaRPr>
          </a:p>
        </p:txBody>
      </p:sp>
      <p:pic>
        <p:nvPicPr>
          <p:cNvPr id="122" name="Google Shape;122;p24"/>
          <p:cNvPicPr preferRelativeResize="0"/>
          <p:nvPr/>
        </p:nvPicPr>
        <p:blipFill>
          <a:blip r:embed="rId3">
            <a:alphaModFix/>
          </a:blip>
          <a:stretch>
            <a:fillRect/>
          </a:stretch>
        </p:blipFill>
        <p:spPr>
          <a:xfrm>
            <a:off x="1132187" y="648600"/>
            <a:ext cx="6879616" cy="4678125"/>
          </a:xfrm>
          <a:prstGeom prst="rect">
            <a:avLst/>
          </a:prstGeom>
          <a:noFill/>
          <a:ln>
            <a:noFill/>
          </a:ln>
        </p:spPr>
      </p:pic>
      <p:sp>
        <p:nvSpPr>
          <p:cNvPr id="123" name="Google Shape;123;p24"/>
          <p:cNvSpPr txBox="1">
            <a:spLocks noGrp="1"/>
          </p:cNvSpPr>
          <p:nvPr>
            <p:ph type="title"/>
          </p:nvPr>
        </p:nvSpPr>
        <p:spPr>
          <a:xfrm>
            <a:off x="-152400" y="4525725"/>
            <a:ext cx="14391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1400">
                <a:latin typeface="Arial"/>
                <a:ea typeface="Arial"/>
                <a:cs typeface="Arial"/>
                <a:sym typeface="Arial"/>
              </a:rPr>
              <a:t>יהודים מוצעדים לעבודות כפייה</a:t>
            </a:r>
            <a:endParaRPr sz="1400">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5"/>
          <p:cNvSpPr txBox="1">
            <a:spLocks noGrp="1"/>
          </p:cNvSpPr>
          <p:nvPr>
            <p:ph type="title"/>
          </p:nvPr>
        </p:nvSpPr>
        <p:spPr>
          <a:xfrm>
            <a:off x="-609525" y="-152400"/>
            <a:ext cx="103011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4400">
                <a:latin typeface="Arial"/>
                <a:ea typeface="Arial"/>
                <a:cs typeface="Arial"/>
                <a:sym typeface="Arial"/>
              </a:rPr>
              <a:t>פינוי דירות של יהודים ומסירתן לגרמנים</a:t>
            </a:r>
            <a:br>
              <a:rPr lang="iw" sz="4400">
                <a:latin typeface="Arial"/>
                <a:ea typeface="Arial"/>
                <a:cs typeface="Arial"/>
                <a:sym typeface="Arial"/>
              </a:rPr>
            </a:br>
            <a:r>
              <a:rPr lang="iw" sz="4400">
                <a:latin typeface="Arial"/>
                <a:ea typeface="Arial"/>
                <a:cs typeface="Arial"/>
                <a:sym typeface="Arial"/>
              </a:rPr>
              <a:t>אחריות להעברתם אל מקום מגורים בגטו</a:t>
            </a:r>
            <a:endParaRPr sz="4400">
              <a:latin typeface="Arial"/>
              <a:ea typeface="Arial"/>
              <a:cs typeface="Arial"/>
              <a:sym typeface="Arial"/>
            </a:endParaRPr>
          </a:p>
        </p:txBody>
      </p:sp>
      <p:pic>
        <p:nvPicPr>
          <p:cNvPr id="129" name="Google Shape;129;p25"/>
          <p:cNvPicPr preferRelativeResize="0"/>
          <p:nvPr/>
        </p:nvPicPr>
        <p:blipFill>
          <a:blip r:embed="rId3">
            <a:alphaModFix/>
          </a:blip>
          <a:stretch>
            <a:fillRect/>
          </a:stretch>
        </p:blipFill>
        <p:spPr>
          <a:xfrm>
            <a:off x="1693225" y="1322700"/>
            <a:ext cx="5695600" cy="3820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6"/>
          <p:cNvSpPr txBox="1">
            <a:spLocks noGrp="1"/>
          </p:cNvSpPr>
          <p:nvPr>
            <p:ph type="title"/>
          </p:nvPr>
        </p:nvSpPr>
        <p:spPr>
          <a:xfrm>
            <a:off x="153075" y="-152400"/>
            <a:ext cx="89910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4400">
                <a:latin typeface="Arial"/>
                <a:ea typeface="Arial"/>
                <a:cs typeface="Arial"/>
                <a:sym typeface="Arial"/>
              </a:rPr>
              <a:t>תשלום כופר למימון הפעילות הגרמנית</a:t>
            </a:r>
            <a:endParaRPr sz="4400">
              <a:latin typeface="Arial"/>
              <a:ea typeface="Arial"/>
              <a:cs typeface="Arial"/>
              <a:sym typeface="Arial"/>
            </a:endParaRPr>
          </a:p>
        </p:txBody>
      </p:sp>
      <p:pic>
        <p:nvPicPr>
          <p:cNvPr id="135" name="Google Shape;135;p26"/>
          <p:cNvPicPr preferRelativeResize="0"/>
          <p:nvPr/>
        </p:nvPicPr>
        <p:blipFill>
          <a:blip r:embed="rId3">
            <a:alphaModFix/>
          </a:blip>
          <a:stretch>
            <a:fillRect/>
          </a:stretch>
        </p:blipFill>
        <p:spPr>
          <a:xfrm>
            <a:off x="1718888" y="648600"/>
            <a:ext cx="5859380" cy="4494900"/>
          </a:xfrm>
          <a:prstGeom prst="rect">
            <a:avLst/>
          </a:prstGeom>
          <a:noFill/>
          <a:ln>
            <a:noFill/>
          </a:ln>
        </p:spPr>
      </p:pic>
      <p:sp>
        <p:nvSpPr>
          <p:cNvPr id="136" name="Google Shape;136;p26"/>
          <p:cNvSpPr txBox="1">
            <a:spLocks noGrp="1"/>
          </p:cNvSpPr>
          <p:nvPr>
            <p:ph type="title"/>
          </p:nvPr>
        </p:nvSpPr>
        <p:spPr>
          <a:xfrm>
            <a:off x="0" y="4341175"/>
            <a:ext cx="1658100" cy="12459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1400">
                <a:latin typeface="Arial"/>
                <a:ea typeface="Arial"/>
                <a:cs typeface="Arial"/>
                <a:sym typeface="Arial"/>
              </a:rPr>
              <a:t>מזומנים וחפצי ערך שנלקחו מהיהודים בפולין</a:t>
            </a:r>
            <a:endParaRPr sz="1400">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7"/>
          <p:cNvSpPr txBox="1">
            <a:spLocks noGrp="1"/>
          </p:cNvSpPr>
          <p:nvPr>
            <p:ph type="title"/>
          </p:nvPr>
        </p:nvSpPr>
        <p:spPr>
          <a:xfrm>
            <a:off x="-112950" y="-152400"/>
            <a:ext cx="93699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4400">
                <a:latin typeface="Arial"/>
                <a:ea typeface="Arial"/>
                <a:cs typeface="Arial"/>
                <a:sym typeface="Arial"/>
              </a:rPr>
              <a:t>החרמת רכוש יהודי להעשרת קופת הרייך</a:t>
            </a:r>
            <a:endParaRPr sz="4400">
              <a:latin typeface="Arial"/>
              <a:ea typeface="Arial"/>
              <a:cs typeface="Arial"/>
              <a:sym typeface="Arial"/>
            </a:endParaRPr>
          </a:p>
        </p:txBody>
      </p:sp>
      <p:pic>
        <p:nvPicPr>
          <p:cNvPr id="142" name="Google Shape;142;p27"/>
          <p:cNvPicPr preferRelativeResize="0"/>
          <p:nvPr/>
        </p:nvPicPr>
        <p:blipFill>
          <a:blip r:embed="rId3">
            <a:alphaModFix/>
          </a:blip>
          <a:stretch>
            <a:fillRect/>
          </a:stretch>
        </p:blipFill>
        <p:spPr>
          <a:xfrm>
            <a:off x="1668938" y="648600"/>
            <a:ext cx="5806113" cy="4494899"/>
          </a:xfrm>
          <a:prstGeom prst="rect">
            <a:avLst/>
          </a:prstGeom>
          <a:noFill/>
          <a:ln>
            <a:noFill/>
          </a:ln>
        </p:spPr>
      </p:pic>
      <p:sp>
        <p:nvSpPr>
          <p:cNvPr id="143" name="Google Shape;143;p27"/>
          <p:cNvSpPr txBox="1">
            <a:spLocks noGrp="1"/>
          </p:cNvSpPr>
          <p:nvPr>
            <p:ph type="title"/>
          </p:nvPr>
        </p:nvSpPr>
        <p:spPr>
          <a:xfrm>
            <a:off x="0" y="4556075"/>
            <a:ext cx="1762200" cy="12585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1400">
                <a:latin typeface="Arial"/>
                <a:ea typeface="Arial"/>
                <a:cs typeface="Arial"/>
                <a:sym typeface="Arial"/>
              </a:rPr>
              <a:t>מיון הרכוש היהודי המוחרם</a:t>
            </a:r>
            <a:endParaRPr sz="1400">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153075" y="-152400"/>
            <a:ext cx="89910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4400">
                <a:latin typeface="Arial"/>
                <a:ea typeface="Arial"/>
                <a:cs typeface="Arial"/>
                <a:sym typeface="Arial"/>
              </a:rPr>
              <a:t>מניעת הברחות ופעילות מחתרתית</a:t>
            </a:r>
            <a:endParaRPr sz="4400">
              <a:latin typeface="Arial"/>
              <a:ea typeface="Arial"/>
              <a:cs typeface="Arial"/>
              <a:sym typeface="Arial"/>
            </a:endParaRPr>
          </a:p>
        </p:txBody>
      </p:sp>
      <p:pic>
        <p:nvPicPr>
          <p:cNvPr id="149" name="Google Shape;149;p28"/>
          <p:cNvPicPr preferRelativeResize="0"/>
          <p:nvPr/>
        </p:nvPicPr>
        <p:blipFill>
          <a:blip r:embed="rId3">
            <a:alphaModFix/>
          </a:blip>
          <a:stretch>
            <a:fillRect/>
          </a:stretch>
        </p:blipFill>
        <p:spPr>
          <a:xfrm>
            <a:off x="1295250" y="648600"/>
            <a:ext cx="6706647" cy="4494900"/>
          </a:xfrm>
          <a:prstGeom prst="rect">
            <a:avLst/>
          </a:prstGeom>
          <a:noFill/>
          <a:ln>
            <a:noFill/>
          </a:ln>
        </p:spPr>
      </p:pic>
      <p:sp>
        <p:nvSpPr>
          <p:cNvPr id="150" name="Google Shape;150;p28"/>
          <p:cNvSpPr txBox="1">
            <a:spLocks noGrp="1"/>
          </p:cNvSpPr>
          <p:nvPr>
            <p:ph type="title"/>
          </p:nvPr>
        </p:nvSpPr>
        <p:spPr>
          <a:xfrm>
            <a:off x="-92200" y="4484450"/>
            <a:ext cx="1387500" cy="6246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1400">
                <a:latin typeface="Arial"/>
                <a:ea typeface="Arial"/>
                <a:cs typeface="Arial"/>
                <a:sym typeface="Arial"/>
              </a:rPr>
              <a:t>ילדים מבריחים מזון בגטו ורשה</a:t>
            </a:r>
            <a:endParaRPr sz="1400">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xfrm>
            <a:off x="153075" y="-152400"/>
            <a:ext cx="89910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4400">
                <a:latin typeface="Arial"/>
                <a:ea typeface="Arial"/>
                <a:cs typeface="Arial"/>
                <a:sym typeface="Arial"/>
              </a:rPr>
              <a:t>מניעת התפשטות  מחלות מדבקות מעבר לגבולות הגטו</a:t>
            </a:r>
            <a:endParaRPr sz="4400">
              <a:latin typeface="Arial"/>
              <a:ea typeface="Arial"/>
              <a:cs typeface="Arial"/>
              <a:sym typeface="Arial"/>
            </a:endParaRPr>
          </a:p>
        </p:txBody>
      </p:sp>
      <p:sp>
        <p:nvSpPr>
          <p:cNvPr id="156" name="Google Shape;156;p29"/>
          <p:cNvSpPr txBox="1">
            <a:spLocks noGrp="1"/>
          </p:cNvSpPr>
          <p:nvPr>
            <p:ph type="title"/>
          </p:nvPr>
        </p:nvSpPr>
        <p:spPr>
          <a:xfrm>
            <a:off x="0" y="4281000"/>
            <a:ext cx="2277900" cy="1243500"/>
          </a:xfrm>
          <a:prstGeom prst="rect">
            <a:avLst/>
          </a:prstGeom>
        </p:spPr>
        <p:txBody>
          <a:bodyPr spcFirstLastPara="1" wrap="square" lIns="91425" tIns="91425" rIns="91425" bIns="91425" anchor="t" anchorCtr="0">
            <a:noAutofit/>
          </a:bodyPr>
          <a:lstStyle/>
          <a:p>
            <a:pPr marL="38100" lvl="0" indent="0" algn="ctr" rtl="1">
              <a:lnSpc>
                <a:spcPct val="128571"/>
              </a:lnSpc>
              <a:spcBef>
                <a:spcPts val="0"/>
              </a:spcBef>
              <a:spcAft>
                <a:spcPts val="0"/>
              </a:spcAft>
              <a:buNone/>
            </a:pPr>
            <a:r>
              <a:rPr lang="iw" sz="1400">
                <a:solidFill>
                  <a:srgbClr val="202124"/>
                </a:solidFill>
                <a:latin typeface="Arial"/>
                <a:ea typeface="Arial"/>
                <a:cs typeface="Arial"/>
                <a:sym typeface="Arial"/>
              </a:rPr>
              <a:t>ניצולים פצועים וחולים, יושבים על ספסל בתוך צריף במחנה הריכוז בוכנוולד</a:t>
            </a:r>
            <a:endParaRPr sz="1400">
              <a:solidFill>
                <a:srgbClr val="202124"/>
              </a:solidFill>
              <a:latin typeface="Arial"/>
              <a:ea typeface="Arial"/>
              <a:cs typeface="Arial"/>
              <a:sym typeface="Arial"/>
            </a:endParaRPr>
          </a:p>
          <a:p>
            <a:pPr marL="0" lvl="0" indent="0" algn="ctr" rtl="1">
              <a:spcBef>
                <a:spcPts val="0"/>
              </a:spcBef>
              <a:spcAft>
                <a:spcPts val="0"/>
              </a:spcAft>
              <a:buNone/>
            </a:pPr>
            <a:endParaRPr sz="1400">
              <a:solidFill>
                <a:srgbClr val="000000"/>
              </a:solidFill>
              <a:latin typeface="Arial"/>
              <a:ea typeface="Arial"/>
              <a:cs typeface="Arial"/>
              <a:sym typeface="Arial"/>
            </a:endParaRPr>
          </a:p>
          <a:p>
            <a:pPr marL="0" lvl="0" indent="0" algn="ctr" rtl="1">
              <a:spcBef>
                <a:spcPts val="0"/>
              </a:spcBef>
              <a:spcAft>
                <a:spcPts val="0"/>
              </a:spcAft>
              <a:buNone/>
            </a:pPr>
            <a:endParaRPr sz="1400">
              <a:latin typeface="Arial"/>
              <a:ea typeface="Arial"/>
              <a:cs typeface="Arial"/>
              <a:sym typeface="Arial"/>
            </a:endParaRPr>
          </a:p>
        </p:txBody>
      </p:sp>
      <p:pic>
        <p:nvPicPr>
          <p:cNvPr id="157" name="Google Shape;157;p29"/>
          <p:cNvPicPr preferRelativeResize="0"/>
          <p:nvPr/>
        </p:nvPicPr>
        <p:blipFill>
          <a:blip r:embed="rId3">
            <a:alphaModFix/>
          </a:blip>
          <a:stretch>
            <a:fillRect/>
          </a:stretch>
        </p:blipFill>
        <p:spPr>
          <a:xfrm>
            <a:off x="2106277" y="1248700"/>
            <a:ext cx="5084600" cy="3894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0"/>
          <p:cNvSpPr txBox="1">
            <a:spLocks noGrp="1"/>
          </p:cNvSpPr>
          <p:nvPr>
            <p:ph type="title"/>
          </p:nvPr>
        </p:nvSpPr>
        <p:spPr>
          <a:xfrm>
            <a:off x="153075" y="-152400"/>
            <a:ext cx="89910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4400">
                <a:latin typeface="Arial"/>
                <a:ea typeface="Arial"/>
                <a:cs typeface="Arial"/>
                <a:sym typeface="Arial"/>
              </a:rPr>
              <a:t>הקמת בתי כלא יהודיים ומשטרה יהודית</a:t>
            </a:r>
            <a:endParaRPr sz="4400">
              <a:latin typeface="Arial"/>
              <a:ea typeface="Arial"/>
              <a:cs typeface="Arial"/>
              <a:sym typeface="Arial"/>
            </a:endParaRPr>
          </a:p>
        </p:txBody>
      </p:sp>
      <p:pic>
        <p:nvPicPr>
          <p:cNvPr id="163" name="Google Shape;163;p30"/>
          <p:cNvPicPr preferRelativeResize="0"/>
          <p:nvPr/>
        </p:nvPicPr>
        <p:blipFill>
          <a:blip r:embed="rId3">
            <a:alphaModFix/>
          </a:blip>
          <a:stretch>
            <a:fillRect/>
          </a:stretch>
        </p:blipFill>
        <p:spPr>
          <a:xfrm>
            <a:off x="1516250" y="648600"/>
            <a:ext cx="6264654" cy="4494899"/>
          </a:xfrm>
          <a:prstGeom prst="rect">
            <a:avLst/>
          </a:prstGeom>
          <a:noFill/>
          <a:ln>
            <a:noFill/>
          </a:ln>
        </p:spPr>
      </p:pic>
      <p:sp>
        <p:nvSpPr>
          <p:cNvPr id="164" name="Google Shape;164;p30"/>
          <p:cNvSpPr txBox="1">
            <a:spLocks noGrp="1"/>
          </p:cNvSpPr>
          <p:nvPr>
            <p:ph type="title"/>
          </p:nvPr>
        </p:nvSpPr>
        <p:spPr>
          <a:xfrm>
            <a:off x="-152400" y="4593850"/>
            <a:ext cx="1833900" cy="5496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1400">
                <a:latin typeface="Arial"/>
                <a:ea typeface="Arial"/>
                <a:cs typeface="Arial"/>
                <a:sym typeface="Arial"/>
              </a:rPr>
              <a:t>אסירים יהודים בבית כלא יהודי בגטו לודג'</a:t>
            </a:r>
            <a:endParaRPr sz="1400">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0" y="-181200"/>
            <a:ext cx="9144000" cy="18606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iw" sz="4400">
                <a:latin typeface="Arial"/>
                <a:ea typeface="Arial"/>
                <a:cs typeface="Arial"/>
                <a:sym typeface="Arial"/>
              </a:rPr>
              <a:t>פלישתה של גרמניה לפולין</a:t>
            </a:r>
            <a:endParaRPr sz="4400">
              <a:latin typeface="Arial"/>
              <a:ea typeface="Arial"/>
              <a:cs typeface="Arial"/>
              <a:sym typeface="Arial"/>
            </a:endParaRPr>
          </a:p>
        </p:txBody>
      </p:sp>
      <p:pic>
        <p:nvPicPr>
          <p:cNvPr id="57" name="Google Shape;57;p13"/>
          <p:cNvPicPr preferRelativeResize="0"/>
          <p:nvPr/>
        </p:nvPicPr>
        <p:blipFill>
          <a:blip r:embed="rId3">
            <a:alphaModFix/>
          </a:blip>
          <a:stretch>
            <a:fillRect/>
          </a:stretch>
        </p:blipFill>
        <p:spPr>
          <a:xfrm>
            <a:off x="1336902" y="1189475"/>
            <a:ext cx="6470199" cy="3954026"/>
          </a:xfrm>
          <a:prstGeom prst="rect">
            <a:avLst/>
          </a:prstGeom>
          <a:noFill/>
          <a:ln>
            <a:noFill/>
          </a:ln>
        </p:spPr>
      </p:pic>
      <p:sp>
        <p:nvSpPr>
          <p:cNvPr id="58" name="Google Shape;58;p13"/>
          <p:cNvSpPr txBox="1">
            <a:spLocks noGrp="1"/>
          </p:cNvSpPr>
          <p:nvPr>
            <p:ph type="title" idx="4294967295"/>
          </p:nvPr>
        </p:nvSpPr>
        <p:spPr>
          <a:xfrm>
            <a:off x="4899925" y="-152400"/>
            <a:ext cx="4244100" cy="14982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sz="3200">
                <a:latin typeface="Arial"/>
                <a:ea typeface="Arial"/>
                <a:cs typeface="Arial"/>
                <a:sym typeface="Arial"/>
              </a:rPr>
              <a:t>בשיעור הקודם..</a:t>
            </a:r>
            <a:endParaRPr sz="320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1"/>
          <p:cNvSpPr txBox="1">
            <a:spLocks noGrp="1"/>
          </p:cNvSpPr>
          <p:nvPr>
            <p:ph type="title"/>
          </p:nvPr>
        </p:nvSpPr>
        <p:spPr>
          <a:xfrm>
            <a:off x="153075" y="-152400"/>
            <a:ext cx="89910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4400">
                <a:latin typeface="Arial"/>
                <a:ea typeface="Arial"/>
                <a:cs typeface="Arial"/>
                <a:sym typeface="Arial"/>
              </a:rPr>
              <a:t>חלוקת אות הקלון ליהודי הגטו-</a:t>
            </a:r>
            <a:br>
              <a:rPr lang="iw" sz="4400">
                <a:latin typeface="Arial"/>
                <a:ea typeface="Arial"/>
                <a:cs typeface="Arial"/>
                <a:sym typeface="Arial"/>
              </a:rPr>
            </a:br>
            <a:r>
              <a:rPr lang="iw" sz="4400">
                <a:latin typeface="Arial"/>
                <a:ea typeface="Arial"/>
                <a:cs typeface="Arial"/>
                <a:sym typeface="Arial"/>
              </a:rPr>
              <a:t>"הטלאי הצהוב"</a:t>
            </a:r>
            <a:endParaRPr sz="4400">
              <a:latin typeface="Arial"/>
              <a:ea typeface="Arial"/>
              <a:cs typeface="Arial"/>
              <a:sym typeface="Arial"/>
            </a:endParaRPr>
          </a:p>
        </p:txBody>
      </p:sp>
      <p:pic>
        <p:nvPicPr>
          <p:cNvPr id="170" name="Google Shape;170;p31"/>
          <p:cNvPicPr preferRelativeResize="0"/>
          <p:nvPr/>
        </p:nvPicPr>
        <p:blipFill>
          <a:blip r:embed="rId3">
            <a:alphaModFix/>
          </a:blip>
          <a:stretch>
            <a:fillRect/>
          </a:stretch>
        </p:blipFill>
        <p:spPr>
          <a:xfrm>
            <a:off x="1184765" y="1217825"/>
            <a:ext cx="6927626" cy="3925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2"/>
          <p:cNvSpPr txBox="1">
            <a:spLocks noGrp="1"/>
          </p:cNvSpPr>
          <p:nvPr>
            <p:ph type="title"/>
          </p:nvPr>
        </p:nvSpPr>
        <p:spPr>
          <a:xfrm>
            <a:off x="153075" y="-152400"/>
            <a:ext cx="89910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4400">
                <a:latin typeface="Arial"/>
                <a:ea typeface="Arial"/>
                <a:cs typeface="Arial"/>
                <a:sym typeface="Arial"/>
              </a:rPr>
              <a:t>רישום של האוכלוסיה לצורך הערכה של דרכי פעולה אפשריות</a:t>
            </a:r>
            <a:endParaRPr sz="4400">
              <a:latin typeface="Arial"/>
              <a:ea typeface="Arial"/>
              <a:cs typeface="Arial"/>
              <a:sym typeface="Arial"/>
            </a:endParaRPr>
          </a:p>
        </p:txBody>
      </p:sp>
      <p:pic>
        <p:nvPicPr>
          <p:cNvPr id="176" name="Google Shape;176;p32"/>
          <p:cNvPicPr preferRelativeResize="0"/>
          <p:nvPr/>
        </p:nvPicPr>
        <p:blipFill>
          <a:blip r:embed="rId3">
            <a:alphaModFix/>
          </a:blip>
          <a:stretch>
            <a:fillRect/>
          </a:stretch>
        </p:blipFill>
        <p:spPr>
          <a:xfrm>
            <a:off x="3147262" y="1303775"/>
            <a:ext cx="3002625" cy="3839725"/>
          </a:xfrm>
          <a:prstGeom prst="rect">
            <a:avLst/>
          </a:prstGeom>
          <a:noFill/>
          <a:ln>
            <a:noFill/>
          </a:ln>
        </p:spPr>
      </p:pic>
      <p:sp>
        <p:nvSpPr>
          <p:cNvPr id="177" name="Google Shape;177;p32"/>
          <p:cNvSpPr txBox="1">
            <a:spLocks noGrp="1"/>
          </p:cNvSpPr>
          <p:nvPr>
            <p:ph type="title"/>
          </p:nvPr>
        </p:nvSpPr>
        <p:spPr>
          <a:xfrm>
            <a:off x="0" y="4592600"/>
            <a:ext cx="3147300" cy="12588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1400">
                <a:latin typeface="Arial"/>
                <a:ea typeface="Arial"/>
                <a:cs typeface="Arial"/>
                <a:sym typeface="Arial"/>
              </a:rPr>
              <a:t>רשימת יהודים שגורשו מז'ילינה למחנה ההשמדה סוביבור, 14 ביוני 1942</a:t>
            </a:r>
            <a:endParaRPr sz="1400">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3"/>
          <p:cNvSpPr txBox="1">
            <a:spLocks noGrp="1"/>
          </p:cNvSpPr>
          <p:nvPr>
            <p:ph type="title"/>
          </p:nvPr>
        </p:nvSpPr>
        <p:spPr>
          <a:xfrm>
            <a:off x="311700" y="1035950"/>
            <a:ext cx="85206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7200">
                <a:latin typeface="Arial"/>
                <a:ea typeface="Arial"/>
                <a:cs typeface="Arial"/>
                <a:sym typeface="Arial"/>
              </a:rPr>
              <a:t>משחקי תפקידים-</a:t>
            </a:r>
            <a:br>
              <a:rPr lang="iw" sz="7200">
                <a:latin typeface="Arial"/>
                <a:ea typeface="Arial"/>
                <a:cs typeface="Arial"/>
                <a:sym typeface="Arial"/>
              </a:rPr>
            </a:br>
            <a:r>
              <a:rPr lang="iw" sz="7200">
                <a:latin typeface="Arial"/>
                <a:ea typeface="Arial"/>
                <a:cs typeface="Arial"/>
                <a:sym typeface="Arial"/>
              </a:rPr>
              <a:t>עבודה בקבוצות</a:t>
            </a:r>
            <a:endParaRPr sz="7200">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4"/>
          <p:cNvSpPr txBox="1">
            <a:spLocks noGrp="1"/>
          </p:cNvSpPr>
          <p:nvPr>
            <p:ph type="title"/>
          </p:nvPr>
        </p:nvSpPr>
        <p:spPr>
          <a:xfrm>
            <a:off x="247650" y="-152400"/>
            <a:ext cx="86487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4400">
                <a:latin typeface="Arial"/>
                <a:ea typeface="Arial"/>
                <a:cs typeface="Arial"/>
                <a:sym typeface="Arial"/>
              </a:rPr>
              <a:t>ישיבה כללית של ראשי היודנראט</a:t>
            </a:r>
            <a:endParaRPr sz="4400">
              <a:latin typeface="Arial"/>
              <a:ea typeface="Arial"/>
              <a:cs typeface="Arial"/>
              <a:sym typeface="Arial"/>
            </a:endParaRPr>
          </a:p>
        </p:txBody>
      </p:sp>
      <p:pic>
        <p:nvPicPr>
          <p:cNvPr id="188" name="Google Shape;188;p34"/>
          <p:cNvPicPr preferRelativeResize="0"/>
          <p:nvPr/>
        </p:nvPicPr>
        <p:blipFill>
          <a:blip r:embed="rId3">
            <a:alphaModFix/>
          </a:blip>
          <a:stretch>
            <a:fillRect/>
          </a:stretch>
        </p:blipFill>
        <p:spPr>
          <a:xfrm>
            <a:off x="7630405" y="1124776"/>
            <a:ext cx="1513595" cy="2850950"/>
          </a:xfrm>
          <a:prstGeom prst="rect">
            <a:avLst/>
          </a:prstGeom>
          <a:noFill/>
          <a:ln>
            <a:noFill/>
          </a:ln>
        </p:spPr>
      </p:pic>
      <p:pic>
        <p:nvPicPr>
          <p:cNvPr id="189" name="Google Shape;189;p34"/>
          <p:cNvPicPr preferRelativeResize="0"/>
          <p:nvPr/>
        </p:nvPicPr>
        <p:blipFill>
          <a:blip r:embed="rId4">
            <a:alphaModFix/>
          </a:blip>
          <a:stretch>
            <a:fillRect/>
          </a:stretch>
        </p:blipFill>
        <p:spPr>
          <a:xfrm>
            <a:off x="6030841" y="1113126"/>
            <a:ext cx="1453359" cy="2917250"/>
          </a:xfrm>
          <a:prstGeom prst="rect">
            <a:avLst/>
          </a:prstGeom>
          <a:noFill/>
          <a:ln>
            <a:noFill/>
          </a:ln>
        </p:spPr>
      </p:pic>
      <p:pic>
        <p:nvPicPr>
          <p:cNvPr id="190" name="Google Shape;190;p34"/>
          <p:cNvPicPr preferRelativeResize="0"/>
          <p:nvPr/>
        </p:nvPicPr>
        <p:blipFill>
          <a:blip r:embed="rId5">
            <a:alphaModFix/>
          </a:blip>
          <a:stretch>
            <a:fillRect/>
          </a:stretch>
        </p:blipFill>
        <p:spPr>
          <a:xfrm>
            <a:off x="1777925" y="1157925"/>
            <a:ext cx="1513600" cy="2911573"/>
          </a:xfrm>
          <a:prstGeom prst="rect">
            <a:avLst/>
          </a:prstGeom>
          <a:noFill/>
          <a:ln>
            <a:noFill/>
          </a:ln>
        </p:spPr>
      </p:pic>
      <p:pic>
        <p:nvPicPr>
          <p:cNvPr id="191" name="Google Shape;191;p34"/>
          <p:cNvPicPr preferRelativeResize="0"/>
          <p:nvPr/>
        </p:nvPicPr>
        <p:blipFill>
          <a:blip r:embed="rId6">
            <a:alphaModFix/>
          </a:blip>
          <a:stretch>
            <a:fillRect/>
          </a:stretch>
        </p:blipFill>
        <p:spPr>
          <a:xfrm>
            <a:off x="-11" y="1146264"/>
            <a:ext cx="1410037" cy="2850950"/>
          </a:xfrm>
          <a:prstGeom prst="rect">
            <a:avLst/>
          </a:prstGeom>
          <a:noFill/>
          <a:ln>
            <a:noFill/>
          </a:ln>
        </p:spPr>
      </p:pic>
      <p:sp>
        <p:nvSpPr>
          <p:cNvPr id="192" name="Google Shape;192;p34"/>
          <p:cNvSpPr txBox="1"/>
          <p:nvPr/>
        </p:nvSpPr>
        <p:spPr>
          <a:xfrm>
            <a:off x="7877700" y="4008875"/>
            <a:ext cx="1266300" cy="5448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iw" sz="2000" b="1"/>
              <a:t>יעקב גנס</a:t>
            </a:r>
            <a:br>
              <a:rPr lang="iw" sz="2000" b="1"/>
            </a:br>
            <a:r>
              <a:rPr lang="iw" sz="2000" b="1"/>
              <a:t>גטו וילנה</a:t>
            </a:r>
            <a:endParaRPr sz="2000" b="1"/>
          </a:p>
        </p:txBody>
      </p:sp>
      <p:sp>
        <p:nvSpPr>
          <p:cNvPr id="193" name="Google Shape;193;p34"/>
          <p:cNvSpPr txBox="1"/>
          <p:nvPr/>
        </p:nvSpPr>
        <p:spPr>
          <a:xfrm>
            <a:off x="5786413" y="4030375"/>
            <a:ext cx="1942200" cy="8010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iw" sz="2000" b="1"/>
              <a:t>אדם צ'רניאקוב</a:t>
            </a:r>
            <a:endParaRPr sz="2000" b="1"/>
          </a:p>
          <a:p>
            <a:pPr marL="0" lvl="0" indent="0" algn="ctr" rtl="1">
              <a:spcBef>
                <a:spcPts val="0"/>
              </a:spcBef>
              <a:spcAft>
                <a:spcPts val="0"/>
              </a:spcAft>
              <a:buNone/>
            </a:pPr>
            <a:r>
              <a:rPr lang="iw" sz="2000" b="1"/>
              <a:t>גטו ורשה</a:t>
            </a:r>
            <a:endParaRPr sz="2000" b="1"/>
          </a:p>
        </p:txBody>
      </p:sp>
      <p:sp>
        <p:nvSpPr>
          <p:cNvPr id="194" name="Google Shape;194;p34"/>
          <p:cNvSpPr txBox="1"/>
          <p:nvPr/>
        </p:nvSpPr>
        <p:spPr>
          <a:xfrm>
            <a:off x="1478413" y="4008875"/>
            <a:ext cx="2112600" cy="5448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iw" sz="2000" b="1"/>
              <a:t>חיים רומקובסקי</a:t>
            </a:r>
            <a:endParaRPr sz="2000" b="1"/>
          </a:p>
          <a:p>
            <a:pPr marL="0" lvl="0" indent="0" algn="ctr" rtl="1">
              <a:spcBef>
                <a:spcPts val="0"/>
              </a:spcBef>
              <a:spcAft>
                <a:spcPts val="0"/>
              </a:spcAft>
              <a:buNone/>
            </a:pPr>
            <a:r>
              <a:rPr lang="iw" sz="2000" b="1"/>
              <a:t>גטו לודז'</a:t>
            </a:r>
            <a:endParaRPr sz="2000" b="1"/>
          </a:p>
        </p:txBody>
      </p:sp>
      <p:sp>
        <p:nvSpPr>
          <p:cNvPr id="195" name="Google Shape;195;p34"/>
          <p:cNvSpPr txBox="1"/>
          <p:nvPr/>
        </p:nvSpPr>
        <p:spPr>
          <a:xfrm>
            <a:off x="-271937" y="4008875"/>
            <a:ext cx="1953900" cy="5448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iw" sz="2000" b="1"/>
              <a:t>אפרים ברש</a:t>
            </a:r>
            <a:endParaRPr sz="2000" b="1"/>
          </a:p>
          <a:p>
            <a:pPr marL="0" lvl="0" indent="0" algn="ctr" rtl="1">
              <a:spcBef>
                <a:spcPts val="0"/>
              </a:spcBef>
              <a:spcAft>
                <a:spcPts val="0"/>
              </a:spcAft>
              <a:buNone/>
            </a:pPr>
            <a:r>
              <a:rPr lang="iw" sz="2000" b="1"/>
              <a:t>גטו ביאליסטוק</a:t>
            </a:r>
            <a:endParaRPr sz="2000" b="1"/>
          </a:p>
        </p:txBody>
      </p:sp>
      <p:sp>
        <p:nvSpPr>
          <p:cNvPr id="196" name="Google Shape;196;p34"/>
          <p:cNvSpPr txBox="1"/>
          <p:nvPr/>
        </p:nvSpPr>
        <p:spPr>
          <a:xfrm>
            <a:off x="3604889" y="1770750"/>
            <a:ext cx="2112600" cy="8010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iw" sz="2000" b="1"/>
              <a:t>משה (מוניק) מרין</a:t>
            </a:r>
            <a:br>
              <a:rPr lang="iw" sz="2000" b="1"/>
            </a:br>
            <a:r>
              <a:rPr lang="iw" sz="2000" b="1"/>
              <a:t>גטו סוסנוביץ'</a:t>
            </a:r>
            <a:endParaRPr sz="2000" b="1"/>
          </a:p>
        </p:txBody>
      </p:sp>
      <p:sp>
        <p:nvSpPr>
          <p:cNvPr id="197" name="Google Shape;197;p34"/>
          <p:cNvSpPr txBox="1"/>
          <p:nvPr/>
        </p:nvSpPr>
        <p:spPr>
          <a:xfrm>
            <a:off x="3690088" y="3196225"/>
            <a:ext cx="1942200" cy="8010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iw" sz="2000" b="1"/>
              <a:t>יוסף פרנס</a:t>
            </a:r>
            <a:br>
              <a:rPr lang="iw" sz="2000" b="1"/>
            </a:br>
            <a:r>
              <a:rPr lang="iw" sz="2000" b="1"/>
              <a:t>גטו לבוב</a:t>
            </a:r>
            <a:endParaRPr sz="20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5"/>
          <p:cNvSpPr txBox="1">
            <a:spLocks noGrp="1"/>
          </p:cNvSpPr>
          <p:nvPr>
            <p:ph type="title"/>
          </p:nvPr>
        </p:nvSpPr>
        <p:spPr>
          <a:xfrm>
            <a:off x="311700" y="1283450"/>
            <a:ext cx="85206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7200">
                <a:latin typeface="Arial"/>
                <a:ea typeface="Arial"/>
                <a:cs typeface="Arial"/>
                <a:sym typeface="Arial"/>
              </a:rPr>
              <a:t>מהו התפקיד העיקרי של ראש היודנראט?</a:t>
            </a:r>
            <a:endParaRPr sz="7200">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6"/>
          <p:cNvSpPr txBox="1">
            <a:spLocks noGrp="1"/>
          </p:cNvSpPr>
          <p:nvPr>
            <p:ph type="title"/>
          </p:nvPr>
        </p:nvSpPr>
        <p:spPr>
          <a:xfrm>
            <a:off x="311700" y="-153100"/>
            <a:ext cx="85206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4400">
                <a:latin typeface="Arial"/>
                <a:ea typeface="Arial"/>
                <a:cs typeface="Arial"/>
                <a:sym typeface="Arial"/>
              </a:rPr>
              <a:t>גורלם של אנשי היודנראט</a:t>
            </a:r>
            <a:endParaRPr sz="4400">
              <a:latin typeface="Arial"/>
              <a:ea typeface="Arial"/>
              <a:cs typeface="Arial"/>
              <a:sym typeface="Arial"/>
            </a:endParaRPr>
          </a:p>
        </p:txBody>
      </p:sp>
      <p:sp>
        <p:nvSpPr>
          <p:cNvPr id="208" name="Google Shape;208;p36"/>
          <p:cNvSpPr txBox="1">
            <a:spLocks noGrp="1"/>
          </p:cNvSpPr>
          <p:nvPr>
            <p:ph type="body" idx="1"/>
          </p:nvPr>
        </p:nvSpPr>
        <p:spPr>
          <a:xfrm>
            <a:off x="250450" y="525525"/>
            <a:ext cx="8520600" cy="33402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2100" b="1">
                <a:solidFill>
                  <a:srgbClr val="202122"/>
                </a:solidFill>
                <a:highlight>
                  <a:srgbClr val="FFFFFF"/>
                </a:highlight>
                <a:latin typeface="Arial"/>
                <a:ea typeface="Arial"/>
                <a:cs typeface="Arial"/>
                <a:sym typeface="Arial"/>
              </a:rPr>
              <a:t>בסקר שבוצע על ידי ישעיה טרונק, לגבי גורלם של חברי היודנראטים במזרח אירופה, עולה כי קרוב ל-80% מחברי הידנראטים נספו לפני האקציות הגדולות או במהלך הגירושים להשמדה. להלן החלוקה כפי שעולה ממחקרו:</a:t>
            </a:r>
            <a:endParaRPr sz="2100" b="1">
              <a:solidFill>
                <a:srgbClr val="202122"/>
              </a:solidFill>
              <a:highlight>
                <a:srgbClr val="FFFFFF"/>
              </a:highlight>
              <a:latin typeface="Arial"/>
              <a:ea typeface="Arial"/>
              <a:cs typeface="Arial"/>
              <a:sym typeface="Arial"/>
            </a:endParaRPr>
          </a:p>
          <a:p>
            <a:pPr marL="0" lvl="0" indent="0" algn="ctr" rtl="1">
              <a:spcBef>
                <a:spcPts val="1600"/>
              </a:spcBef>
              <a:spcAft>
                <a:spcPts val="0"/>
              </a:spcAft>
              <a:buNone/>
            </a:pPr>
            <a:endParaRPr sz="1900" b="1">
              <a:solidFill>
                <a:srgbClr val="000000"/>
              </a:solidFill>
              <a:latin typeface="Arial"/>
              <a:ea typeface="Arial"/>
              <a:cs typeface="Arial"/>
              <a:sym typeface="Arial"/>
            </a:endParaRPr>
          </a:p>
          <a:p>
            <a:pPr marL="0" lvl="0" indent="0" algn="ctr" rtl="1">
              <a:spcBef>
                <a:spcPts val="1600"/>
              </a:spcBef>
              <a:spcAft>
                <a:spcPts val="1600"/>
              </a:spcAft>
              <a:buNone/>
            </a:pPr>
            <a:endParaRPr sz="1850" b="1">
              <a:solidFill>
                <a:srgbClr val="202122"/>
              </a:solidFill>
              <a:highlight>
                <a:srgbClr val="FFFFFF"/>
              </a:highlight>
              <a:latin typeface="Arial"/>
              <a:ea typeface="Arial"/>
              <a:cs typeface="Arial"/>
              <a:sym typeface="Arial"/>
            </a:endParaRPr>
          </a:p>
        </p:txBody>
      </p:sp>
      <p:pic>
        <p:nvPicPr>
          <p:cNvPr id="209" name="Google Shape;209;p36"/>
          <p:cNvPicPr preferRelativeResize="0"/>
          <p:nvPr/>
        </p:nvPicPr>
        <p:blipFill rotWithShape="1">
          <a:blip r:embed="rId3">
            <a:alphaModFix/>
          </a:blip>
          <a:srcRect l="45804" t="45943" r="25412" b="29573"/>
          <a:stretch/>
        </p:blipFill>
        <p:spPr>
          <a:xfrm>
            <a:off x="875088" y="1756125"/>
            <a:ext cx="7271323" cy="3479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7"/>
          <p:cNvSpPr txBox="1">
            <a:spLocks noGrp="1"/>
          </p:cNvSpPr>
          <p:nvPr>
            <p:ph type="title"/>
          </p:nvPr>
        </p:nvSpPr>
        <p:spPr>
          <a:xfrm>
            <a:off x="311700" y="-240550"/>
            <a:ext cx="85206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4400">
                <a:latin typeface="Arial"/>
                <a:ea typeface="Arial"/>
                <a:cs typeface="Arial"/>
                <a:sym typeface="Arial"/>
              </a:rPr>
              <a:t>משפט קסטנר</a:t>
            </a:r>
            <a:endParaRPr sz="4400">
              <a:latin typeface="Arial"/>
              <a:ea typeface="Arial"/>
              <a:cs typeface="Arial"/>
              <a:sym typeface="Arial"/>
            </a:endParaRPr>
          </a:p>
        </p:txBody>
      </p:sp>
      <p:pic>
        <p:nvPicPr>
          <p:cNvPr id="215" name="Google Shape;215;p37"/>
          <p:cNvPicPr preferRelativeResize="0"/>
          <p:nvPr/>
        </p:nvPicPr>
        <p:blipFill>
          <a:blip r:embed="rId3">
            <a:alphaModFix/>
          </a:blip>
          <a:stretch>
            <a:fillRect/>
          </a:stretch>
        </p:blipFill>
        <p:spPr>
          <a:xfrm>
            <a:off x="207188" y="560450"/>
            <a:ext cx="8729631" cy="4583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8"/>
          <p:cNvSpPr txBox="1">
            <a:spLocks noGrp="1"/>
          </p:cNvSpPr>
          <p:nvPr>
            <p:ph type="title"/>
          </p:nvPr>
        </p:nvSpPr>
        <p:spPr>
          <a:xfrm>
            <a:off x="311700" y="-76200"/>
            <a:ext cx="8520600" cy="801000"/>
          </a:xfrm>
          <a:prstGeom prst="rect">
            <a:avLst/>
          </a:prstGeom>
        </p:spPr>
        <p:txBody>
          <a:bodyPr spcFirstLastPara="1" wrap="square" lIns="91425" tIns="91425" rIns="91425" bIns="91425" anchor="t" anchorCtr="0">
            <a:noAutofit/>
          </a:bodyPr>
          <a:lstStyle/>
          <a:p>
            <a:pPr marL="0" lvl="0" indent="0" algn="ctr" rtl="1">
              <a:lnSpc>
                <a:spcPct val="80000"/>
              </a:lnSpc>
              <a:spcBef>
                <a:spcPts val="0"/>
              </a:spcBef>
              <a:spcAft>
                <a:spcPts val="0"/>
              </a:spcAft>
              <a:buNone/>
            </a:pPr>
            <a:r>
              <a:rPr lang="iw" sz="4400">
                <a:latin typeface="Arial"/>
                <a:ea typeface="Arial"/>
                <a:cs typeface="Arial"/>
                <a:sym typeface="Arial"/>
              </a:rPr>
              <a:t>תדמית היודנראט בעיני ניצולי השואה</a:t>
            </a:r>
            <a:br>
              <a:rPr lang="iw" sz="4400">
                <a:latin typeface="Arial"/>
                <a:ea typeface="Arial"/>
                <a:cs typeface="Arial"/>
                <a:sym typeface="Arial"/>
              </a:rPr>
            </a:br>
            <a:r>
              <a:rPr lang="iw" sz="4400">
                <a:latin typeface="Arial"/>
                <a:ea typeface="Arial"/>
                <a:cs typeface="Arial"/>
                <a:sym typeface="Arial"/>
              </a:rPr>
              <a:t>ובקרב החברה הישראלית</a:t>
            </a:r>
            <a:endParaRPr sz="4400">
              <a:latin typeface="Arial"/>
              <a:ea typeface="Arial"/>
              <a:cs typeface="Arial"/>
              <a:sym typeface="Arial"/>
            </a:endParaRPr>
          </a:p>
        </p:txBody>
      </p:sp>
      <p:pic>
        <p:nvPicPr>
          <p:cNvPr id="221" name="Google Shape;221;p38"/>
          <p:cNvPicPr preferRelativeResize="0"/>
          <p:nvPr/>
        </p:nvPicPr>
        <p:blipFill>
          <a:blip r:embed="rId3">
            <a:alphaModFix/>
          </a:blip>
          <a:stretch>
            <a:fillRect/>
          </a:stretch>
        </p:blipFill>
        <p:spPr>
          <a:xfrm>
            <a:off x="705686" y="1103200"/>
            <a:ext cx="7732626" cy="4040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9"/>
          <p:cNvSpPr txBox="1">
            <a:spLocks noGrp="1"/>
          </p:cNvSpPr>
          <p:nvPr>
            <p:ph type="title"/>
          </p:nvPr>
        </p:nvSpPr>
        <p:spPr>
          <a:xfrm>
            <a:off x="0" y="337550"/>
            <a:ext cx="9144000" cy="5143500"/>
          </a:xfrm>
          <a:prstGeom prst="rect">
            <a:avLst/>
          </a:prstGeom>
        </p:spPr>
        <p:txBody>
          <a:bodyPr spcFirstLastPara="1" wrap="square" lIns="91425" tIns="91425" rIns="91425" bIns="91425" anchor="t" anchorCtr="0">
            <a:noAutofit/>
          </a:bodyPr>
          <a:lstStyle/>
          <a:p>
            <a:pPr marL="0" marR="215900" lvl="0" indent="0" algn="ctr" rtl="1">
              <a:lnSpc>
                <a:spcPct val="115000"/>
              </a:lnSpc>
              <a:spcBef>
                <a:spcPts val="200"/>
              </a:spcBef>
              <a:spcAft>
                <a:spcPts val="700"/>
              </a:spcAft>
              <a:buNone/>
            </a:pPr>
            <a:r>
              <a:rPr lang="iw" sz="3600">
                <a:solidFill>
                  <a:srgbClr val="202122"/>
                </a:solidFill>
                <a:latin typeface="Arial"/>
                <a:ea typeface="Arial"/>
                <a:cs typeface="Arial"/>
                <a:sym typeface="Arial"/>
              </a:rPr>
              <a:t>"תהיה זו התנשאות והתחסדות מצדנו - מצד מי שמעולם לא עמד במקומם של אלה, ומי שהצליח להימלט משם, לעשות אמת זו עילה למתיחת ביקורת על אותם 'אנשים קטנים', שלא התעלו לרמת מוסר עילאית, בהיותם נרדפים עד צוואר על ידי שלטון, שמטרתו הראשונה הייתה למחות את צלם האדם מעל פניהם …"</a:t>
            </a:r>
            <a:endParaRPr sz="3600">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315654" y="0"/>
            <a:ext cx="9494004" cy="5143500"/>
          </a:xfrm>
          <a:prstGeom prst="rect">
            <a:avLst/>
          </a:prstGeom>
          <a:noFill/>
          <a:ln>
            <a:noFill/>
          </a:ln>
        </p:spPr>
      </p:pic>
      <p:sp>
        <p:nvSpPr>
          <p:cNvPr id="64" name="Google Shape;64;p14"/>
          <p:cNvSpPr txBox="1">
            <a:spLocks noGrp="1"/>
          </p:cNvSpPr>
          <p:nvPr>
            <p:ph type="ctrTitle"/>
          </p:nvPr>
        </p:nvSpPr>
        <p:spPr>
          <a:xfrm>
            <a:off x="3539975" y="-764425"/>
            <a:ext cx="8520600" cy="26904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iw" sz="4400">
                <a:latin typeface="Arial"/>
                <a:ea typeface="Arial"/>
                <a:cs typeface="Arial"/>
                <a:sym typeface="Arial"/>
              </a:rPr>
              <a:t>ציר זמן</a:t>
            </a:r>
            <a:endParaRPr sz="44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68"/>
        <p:cNvGrpSpPr/>
        <p:nvPr/>
      </p:nvGrpSpPr>
      <p:grpSpPr>
        <a:xfrm>
          <a:off x="0" y="0"/>
          <a:ext cx="0" cy="0"/>
          <a:chOff x="0" y="0"/>
          <a:chExt cx="0" cy="0"/>
        </a:xfrm>
      </p:grpSpPr>
      <p:sp>
        <p:nvSpPr>
          <p:cNvPr id="69" name="Google Shape;69;p15"/>
          <p:cNvSpPr txBox="1">
            <a:spLocks noGrp="1"/>
          </p:cNvSpPr>
          <p:nvPr>
            <p:ph type="ctrTitle"/>
          </p:nvPr>
        </p:nvSpPr>
        <p:spPr>
          <a:xfrm>
            <a:off x="3193925" y="-868425"/>
            <a:ext cx="8520600" cy="2690400"/>
          </a:xfrm>
          <a:prstGeom prst="rect">
            <a:avLst/>
          </a:prstGeom>
        </p:spPr>
        <p:txBody>
          <a:bodyPr spcFirstLastPara="1" wrap="square" lIns="91425" tIns="91425" rIns="91425" bIns="91425" anchor="ctr" anchorCtr="0">
            <a:noAutofit/>
          </a:bodyPr>
          <a:lstStyle/>
          <a:p>
            <a:pPr marL="330200" lvl="0" indent="0" algn="ctr" rtl="1">
              <a:lnSpc>
                <a:spcPct val="115000"/>
              </a:lnSpc>
              <a:spcBef>
                <a:spcPts val="1200"/>
              </a:spcBef>
              <a:spcAft>
                <a:spcPts val="1200"/>
              </a:spcAft>
              <a:buNone/>
            </a:pPr>
            <a:r>
              <a:rPr lang="iw" sz="4400">
                <a:latin typeface="Arial"/>
                <a:ea typeface="Arial"/>
                <a:cs typeface="Arial"/>
                <a:sym typeface="Arial"/>
              </a:rPr>
              <a:t>"איגרת הבזק"</a:t>
            </a:r>
            <a:endParaRPr sz="4400">
              <a:latin typeface="Arial"/>
              <a:ea typeface="Arial"/>
              <a:cs typeface="Arial"/>
              <a:sym typeface="Arial"/>
            </a:endParaRPr>
          </a:p>
        </p:txBody>
      </p:sp>
      <p:pic>
        <p:nvPicPr>
          <p:cNvPr id="70" name="Google Shape;70;p15"/>
          <p:cNvPicPr preferRelativeResize="0"/>
          <p:nvPr/>
        </p:nvPicPr>
        <p:blipFill>
          <a:blip r:embed="rId3">
            <a:alphaModFix/>
          </a:blip>
          <a:stretch>
            <a:fillRect/>
          </a:stretch>
        </p:blipFill>
        <p:spPr>
          <a:xfrm>
            <a:off x="0" y="890200"/>
            <a:ext cx="6146400" cy="4253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217550"/>
            <a:ext cx="85206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4400">
                <a:latin typeface="Arial"/>
                <a:ea typeface="Arial"/>
                <a:cs typeface="Arial"/>
                <a:sym typeface="Arial"/>
              </a:rPr>
              <a:t>תפקידי היודנראט</a:t>
            </a:r>
            <a:endParaRPr sz="4400">
              <a:latin typeface="Arial"/>
              <a:ea typeface="Arial"/>
              <a:cs typeface="Arial"/>
              <a:sym typeface="Arial"/>
            </a:endParaRPr>
          </a:p>
        </p:txBody>
      </p:sp>
      <p:pic>
        <p:nvPicPr>
          <p:cNvPr id="76" name="Google Shape;76;p16"/>
          <p:cNvPicPr preferRelativeResize="0"/>
          <p:nvPr/>
        </p:nvPicPr>
        <p:blipFill>
          <a:blip r:embed="rId3">
            <a:alphaModFix/>
          </a:blip>
          <a:stretch>
            <a:fillRect/>
          </a:stretch>
        </p:blipFill>
        <p:spPr>
          <a:xfrm>
            <a:off x="1805309" y="583450"/>
            <a:ext cx="5533380" cy="4560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311700" y="1131050"/>
            <a:ext cx="85206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7200">
                <a:latin typeface="Arial"/>
                <a:ea typeface="Arial"/>
                <a:cs typeface="Arial"/>
                <a:sym typeface="Arial"/>
              </a:rPr>
              <a:t>מהו התפקיד העיקרי של ראש היודנראט?</a:t>
            </a:r>
            <a:endParaRPr sz="7200">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85"/>
        <p:cNvGrpSpPr/>
        <p:nvPr/>
      </p:nvGrpSpPr>
      <p:grpSpPr>
        <a:xfrm>
          <a:off x="0" y="0"/>
          <a:ext cx="0" cy="0"/>
          <a:chOff x="0" y="0"/>
          <a:chExt cx="0" cy="0"/>
        </a:xfrm>
      </p:grpSpPr>
      <p:pic>
        <p:nvPicPr>
          <p:cNvPr id="86" name="Google Shape;86;p18"/>
          <p:cNvPicPr preferRelativeResize="0"/>
          <p:nvPr/>
        </p:nvPicPr>
        <p:blipFill>
          <a:blip r:embed="rId3">
            <a:alphaModFix/>
          </a:blip>
          <a:stretch>
            <a:fillRect/>
          </a:stretch>
        </p:blipFill>
        <p:spPr>
          <a:xfrm>
            <a:off x="641600" y="0"/>
            <a:ext cx="7860805"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388225" y="765975"/>
            <a:ext cx="85206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7200">
                <a:latin typeface="Arial"/>
                <a:ea typeface="Arial"/>
                <a:cs typeface="Arial"/>
                <a:sym typeface="Arial"/>
              </a:rPr>
              <a:t>האם מישהו שמע על המושג יודנראט? מה היה תפקידו?</a:t>
            </a:r>
            <a:endParaRPr sz="720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311700" y="-143275"/>
            <a:ext cx="8520600" cy="801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iw" sz="4400">
                <a:latin typeface="Arial"/>
                <a:ea typeface="Arial"/>
                <a:cs typeface="Arial"/>
                <a:sym typeface="Arial"/>
              </a:rPr>
              <a:t>פקודת הגאוטיזציה</a:t>
            </a:r>
            <a:endParaRPr sz="4400">
              <a:latin typeface="Arial"/>
              <a:ea typeface="Arial"/>
              <a:cs typeface="Arial"/>
              <a:sym typeface="Arial"/>
            </a:endParaRPr>
          </a:p>
        </p:txBody>
      </p:sp>
      <p:pic>
        <p:nvPicPr>
          <p:cNvPr id="97" name="Google Shape;97;p20"/>
          <p:cNvPicPr preferRelativeResize="0"/>
          <p:nvPr/>
        </p:nvPicPr>
        <p:blipFill>
          <a:blip r:embed="rId3">
            <a:alphaModFix/>
          </a:blip>
          <a:stretch>
            <a:fillRect/>
          </a:stretch>
        </p:blipFill>
        <p:spPr>
          <a:xfrm>
            <a:off x="1726550" y="657725"/>
            <a:ext cx="5690911" cy="4485776"/>
          </a:xfrm>
          <a:prstGeom prst="rect">
            <a:avLst/>
          </a:prstGeom>
          <a:noFill/>
          <a:ln>
            <a:noFill/>
          </a:ln>
        </p:spPr>
      </p:pic>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2614</Words>
  <Application>Microsoft Office PowerPoint</Application>
  <PresentationFormat>‫הצגה על המסך (16:9)</PresentationFormat>
  <Paragraphs>86</Paragraphs>
  <Slides>28</Slides>
  <Notes>27</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28</vt:i4>
      </vt:variant>
    </vt:vector>
  </HeadingPairs>
  <TitlesOfParts>
    <vt:vector size="33" baseType="lpstr">
      <vt:lpstr>Amatic SC</vt:lpstr>
      <vt:lpstr>Source Code Pro</vt:lpstr>
      <vt:lpstr>David</vt:lpstr>
      <vt:lpstr>Arial</vt:lpstr>
      <vt:lpstr>Beach Day</vt:lpstr>
      <vt:lpstr>   </vt:lpstr>
      <vt:lpstr>פלישתה של גרמניה לפולין</vt:lpstr>
      <vt:lpstr>ציר זמן</vt:lpstr>
      <vt:lpstr>"איגרת הבזק"</vt:lpstr>
      <vt:lpstr>תפקידי היודנראט</vt:lpstr>
      <vt:lpstr>מהו התפקיד העיקרי של ראש היודנראט?</vt:lpstr>
      <vt:lpstr>מצגת של PowerPoint‏</vt:lpstr>
      <vt:lpstr>האם מישהו שמע על המושג יודנראט? מה היה תפקידו?</vt:lpstr>
      <vt:lpstr>פקודת הגאוטיזציה</vt:lpstr>
      <vt:lpstr>מועצת היהודים- היודנראט</vt:lpstr>
      <vt:lpstr>התפקידים שהנאצים כפו על היודנראטים</vt:lpstr>
      <vt:lpstr>תקשורת בין היהודים לנאצים ושמירה על הסדר בגטו</vt:lpstr>
      <vt:lpstr>גיוס יהודים לעבודות כפייה</vt:lpstr>
      <vt:lpstr>פינוי דירות של יהודים ומסירתן לגרמנים אחריות להעברתם אל מקום מגורים בגטו</vt:lpstr>
      <vt:lpstr>תשלום כופר למימון הפעילות הגרמנית</vt:lpstr>
      <vt:lpstr>החרמת רכוש יהודי להעשרת קופת הרייך</vt:lpstr>
      <vt:lpstr>מניעת הברחות ופעילות מחתרתית</vt:lpstr>
      <vt:lpstr>מניעת התפשטות  מחלות מדבקות מעבר לגבולות הגטו</vt:lpstr>
      <vt:lpstr>הקמת בתי כלא יהודיים ומשטרה יהודית</vt:lpstr>
      <vt:lpstr>חלוקת אות הקלון ליהודי הגטו- "הטלאי הצהוב"</vt:lpstr>
      <vt:lpstr>רישום של האוכלוסיה לצורך הערכה של דרכי פעולה אפשריות</vt:lpstr>
      <vt:lpstr>משחקי תפקידים- עבודה בקבוצות</vt:lpstr>
      <vt:lpstr>ישיבה כללית של ראשי היודנראט</vt:lpstr>
      <vt:lpstr>מהו התפקיד העיקרי של ראש היודנראט?</vt:lpstr>
      <vt:lpstr>גורלם של אנשי היודנראט</vt:lpstr>
      <vt:lpstr>משפט קסטנר</vt:lpstr>
      <vt:lpstr>תדמית היודנראט בעיני ניצולי השואה ובקרב החברה הישראלית</vt:lpstr>
      <vt:lpstr>"תהיה זו התנשאות והתחסדות מצדנו - מצד מי שמעולם לא עמד במקומם של אלה, ומי שהצליח להימלט משם, לעשות אמת זו עילה למתיחת ביקורת על אותם 'אנשים קטנים', שלא התעלו לרמת מוסר עילאית, בהיותם נרדפים עד צוואר על ידי שלטון, שמטרתו הראשונה הייתה למחות את צלם האדם מעל פניהם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cp:lastModifiedBy>Gadi Rauner</cp:lastModifiedBy>
  <cp:revision>1</cp:revision>
  <dcterms:modified xsi:type="dcterms:W3CDTF">2022-02-14T16:11:05Z</dcterms:modified>
</cp:coreProperties>
</file>